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12192000"/>
  <p:embeddedFontLst>
    <p:embeddedFont>
      <p:font typeface="DM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C01632A-2286-47B6-A816-FA1CDDEB342B}">
  <a:tblStyle styleId="{6C01632A-2286-47B6-A816-FA1CDDEB342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DMSans-regular.fntdata"/><Relationship Id="rId11" Type="http://schemas.openxmlformats.org/officeDocument/2006/relationships/slide" Target="slides/slide6.xml"/><Relationship Id="rId22" Type="http://schemas.openxmlformats.org/officeDocument/2006/relationships/font" Target="fonts/DMSans-italic.fntdata"/><Relationship Id="rId10" Type="http://schemas.openxmlformats.org/officeDocument/2006/relationships/slide" Target="slides/slide5.xml"/><Relationship Id="rId21" Type="http://schemas.openxmlformats.org/officeDocument/2006/relationships/font" Target="fonts/DMSans-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 name="Shape 16"/>
        <p:cNvGrpSpPr/>
        <p:nvPr/>
      </p:nvGrpSpPr>
      <p:grpSpPr>
        <a:xfrm>
          <a:off x="0" y="0"/>
          <a:ext cx="0" cy="0"/>
          <a:chOff x="0" y="0"/>
          <a:chExt cx="0" cy="0"/>
        </a:xfrm>
      </p:grpSpPr>
      <p:sp>
        <p:nvSpPr>
          <p:cNvPr id="17" name="Google Shape;1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 name="Google Shape;1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everyone and let people settle.</a:t>
            </a:r>
            <a:endParaRPr/>
          </a:p>
        </p:txBody>
      </p:sp>
      <p:sp>
        <p:nvSpPr>
          <p:cNvPr id="19" name="Google Shape;1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the intro short. Most of the hour is hands-on.</a:t>
            </a:r>
            <a:endParaRPr/>
          </a:p>
        </p:txBody>
      </p:sp>
      <p:sp>
        <p:nvSpPr>
          <p:cNvPr id="29" name="Google Shape;2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 name="Google Shape;5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 clear and positive. MagicSchool is ending and access stops on Tuesday 20 October. If staff have rubrics, lesson plans or resources they made there and want to keep, they should save them to Drive today. Then pivot: the rest of the hour shows what we already have.</a:t>
            </a:r>
            <a:endParaRPr/>
          </a:p>
        </p:txBody>
      </p:sp>
      <p:sp>
        <p:nvSpPr>
          <p:cNvPr id="52" name="Google Shape;5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pain is not access: most staff already use AI personally, mostly ChatGPT. It is getting fast, classroom-ready output inside the tools the school already pays for. Differentiation and engagement were the two most common Secondary goal focuses (16 and 17 of 70 goals). 105 of 140 already use AI for lesson planning. Research backs the hands-on format: most non-users cite a lack of skills, not interest, and only about a third of US teachers offered AI PD found it helpful (RAND), so we practise on real tasks instead of watching demos.</a:t>
            </a:r>
            <a:endParaRPr/>
          </a:p>
        </p:txBody>
      </p:sp>
      <p:sp>
        <p:nvSpPr>
          <p:cNvPr id="65" name="Google Shape;6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Each station starts from a problem teachers told us about. The Activity Hub and the Data Anonymizer were built here at AISA.</a:t>
            </a:r>
            <a:endParaRPr/>
          </a:p>
        </p:txBody>
      </p:sp>
      <p:sp>
        <p:nvSpPr>
          <p:cNvPr id="90" name="Google Shape;9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philosophy behind the stations. Each one starts from a real teacher problem and ends with something finished: a differentiated text, a deck, a hook, a video, a game.</a:t>
            </a:r>
            <a:endParaRPr/>
          </a:p>
        </p:txBody>
      </p:sp>
      <p:sp>
        <p:nvSpPr>
          <p:cNvPr id="132" name="Google Shape;13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AI gives a strong first draft, not a final one. Each station guide has a Check it step with real mistakes we found while building them.</a:t>
            </a:r>
            <a:endParaRPr/>
          </a:p>
        </p:txBody>
      </p:sp>
      <p:sp>
        <p:nvSpPr>
          <p:cNvPr id="140" name="Google Shape;14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Gemini can get busy when everyone uses it at once. Retrying usually works.</a:t>
            </a:r>
            <a:endParaRPr/>
          </a:p>
        </p:txBody>
      </p:sp>
      <p:sp>
        <p:nvSpPr>
          <p:cNvPr id="155" name="Google Shape;15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Leave this slide up during station time. Give a 10-minute and a 2-minute warning before the share.</a:t>
            </a:r>
            <a:endParaRPr/>
          </a:p>
        </p:txBody>
      </p:sp>
      <p:sp>
        <p:nvSpPr>
          <p:cNvPr id="175" name="Google Shape;17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Switch to the Activity Hub library on the big screen if people published games: it fills up live.</a:t>
            </a:r>
            <a:endParaRPr/>
          </a:p>
        </p:txBody>
      </p:sp>
      <p:sp>
        <p:nvSpPr>
          <p:cNvPr id="183" name="Google Shape;18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this brief, then move to the thank you.</a:t>
            </a:r>
            <a:endParaRPr/>
          </a:p>
        </p:txBody>
      </p:sp>
      <p:sp>
        <p:nvSpPr>
          <p:cNvPr id="197" name="Google Shape;19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Give people the full five minutes. Honest answers about what didn't work are the most useful.</a:t>
            </a:r>
            <a:endParaRPr/>
          </a:p>
        </p:txBody>
      </p:sp>
      <p:sp>
        <p:nvSpPr>
          <p:cNvPr id="216" name="Google Shape;21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h12a521f36d139092_0_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h12a521f36d139092_0_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everyone.</a:t>
            </a:r>
            <a:endParaRPr/>
          </a:p>
        </p:txBody>
      </p:sp>
      <p:sp>
        <p:nvSpPr>
          <p:cNvPr id="234" name="Google Shape;23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background 1">
  <p:cSld name="Slide background 1">
    <p:bg>
      <p:bgPr>
        <a:blipFill>
          <a:blip r:embed="rId2">
            <a:alphaModFix/>
          </a:blip>
          <a:stretch>
            <a:fillRect/>
          </a:stretch>
        </a:blipFill>
      </p:bgPr>
    </p:bg>
    <p:spTree>
      <p:nvGrpSpPr>
        <p:cNvPr id="11" name="Shape 11"/>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4"/>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algn="ctr">
              <a:spcBef>
                <a:spcPts val="0"/>
              </a:spcBef>
              <a:spcAft>
                <a:spcPts val="0"/>
              </a:spcAft>
              <a:buSzPts val="6900"/>
              <a:buChar char="●"/>
              <a:defRPr sz="6900"/>
            </a:lvl1pPr>
            <a:lvl2pPr lvl="1" algn="ctr">
              <a:spcBef>
                <a:spcPts val="0"/>
              </a:spcBef>
              <a:spcAft>
                <a:spcPts val="0"/>
              </a:spcAft>
              <a:buSzPts val="6900"/>
              <a:buChar char="○"/>
              <a:defRPr sz="6900"/>
            </a:lvl2pPr>
            <a:lvl3pPr lvl="2" algn="ctr">
              <a:spcBef>
                <a:spcPts val="0"/>
              </a:spcBef>
              <a:spcAft>
                <a:spcPts val="0"/>
              </a:spcAft>
              <a:buSzPts val="6900"/>
              <a:buChar char="■"/>
              <a:defRPr sz="6900"/>
            </a:lvl3pPr>
            <a:lvl4pPr lvl="3" algn="ctr">
              <a:spcBef>
                <a:spcPts val="0"/>
              </a:spcBef>
              <a:spcAft>
                <a:spcPts val="0"/>
              </a:spcAft>
              <a:buSzPts val="6900"/>
              <a:buChar char="●"/>
              <a:defRPr sz="6900"/>
            </a:lvl4pPr>
            <a:lvl5pPr lvl="4" algn="ctr">
              <a:spcBef>
                <a:spcPts val="0"/>
              </a:spcBef>
              <a:spcAft>
                <a:spcPts val="0"/>
              </a:spcAft>
              <a:buSzPts val="6900"/>
              <a:buChar char="○"/>
              <a:defRPr sz="6900"/>
            </a:lvl5pPr>
            <a:lvl6pPr lvl="5" algn="ctr">
              <a:spcBef>
                <a:spcPts val="0"/>
              </a:spcBef>
              <a:spcAft>
                <a:spcPts val="0"/>
              </a:spcAft>
              <a:buSzPts val="6900"/>
              <a:buChar char="■"/>
              <a:defRPr sz="6900"/>
            </a:lvl6pPr>
            <a:lvl7pPr lvl="6" algn="ctr">
              <a:spcBef>
                <a:spcPts val="0"/>
              </a:spcBef>
              <a:spcAft>
                <a:spcPts val="0"/>
              </a:spcAft>
              <a:buSzPts val="6900"/>
              <a:buChar char="●"/>
              <a:defRPr sz="6900"/>
            </a:lvl7pPr>
            <a:lvl8pPr lvl="7" algn="ctr">
              <a:spcBef>
                <a:spcPts val="0"/>
              </a:spcBef>
              <a:spcAft>
                <a:spcPts val="0"/>
              </a:spcAft>
              <a:buSzPts val="6900"/>
              <a:buChar char="○"/>
              <a:defRPr sz="6900"/>
            </a:lvl8pPr>
            <a:lvl9pPr lvl="8" algn="ctr">
              <a:spcBef>
                <a:spcPts val="0"/>
              </a:spcBef>
              <a:spcAft>
                <a:spcPts val="0"/>
              </a:spcAft>
              <a:buSzPts val="6900"/>
              <a:buChar char="■"/>
              <a:defRPr sz="6900"/>
            </a:lvl9pPr>
          </a:lstStyle>
          <a:p/>
        </p:txBody>
      </p:sp>
      <p:sp>
        <p:nvSpPr>
          <p:cNvPr id="14" name="Google Shape;14;p4"/>
          <p:cNvSpPr txBox="1"/>
          <p:nvPr>
            <p:ph idx="1" type="subTitle"/>
          </p:nvPr>
        </p:nvSpPr>
        <p:spPr>
          <a:xfrm>
            <a:off x="415600" y="3778833"/>
            <a:ext cx="11360700" cy="1056900"/>
          </a:xfrm>
          <a:prstGeom prst="rect">
            <a:avLst/>
          </a:prstGeom>
          <a:noFill/>
          <a:ln>
            <a:noFill/>
          </a:ln>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5" name="Google Shape;15;p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buNone/>
              <a:defRPr sz="1900"/>
            </a:lvl1pPr>
            <a:lvl2pPr lvl="1">
              <a:buNone/>
              <a:defRPr sz="1900"/>
            </a:lvl2pPr>
            <a:lvl3pPr lvl="2">
              <a:buNone/>
              <a:defRPr sz="1900"/>
            </a:lvl3pPr>
            <a:lvl4pPr lvl="3">
              <a:buNone/>
              <a:defRPr sz="1900"/>
            </a:lvl4pPr>
            <a:lvl5pPr lvl="4">
              <a:buNone/>
              <a:defRPr sz="1900"/>
            </a:lvl5pPr>
            <a:lvl6pPr lvl="5">
              <a:buNone/>
              <a:defRPr sz="1900"/>
            </a:lvl6pPr>
            <a:lvl7pPr lvl="6">
              <a:buNone/>
              <a:defRPr sz="1900"/>
            </a:lvl7pPr>
            <a:lvl8pPr lvl="7">
              <a:buNone/>
              <a:defRPr sz="1900"/>
            </a:lvl8pPr>
            <a:lvl9pPr lvl="8">
              <a:buNone/>
              <a:defRPr sz="19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076C"/>
        </a:solidFill>
      </p:bgPr>
    </p:bg>
    <p:spTree>
      <p:nvGrpSpPr>
        <p:cNvPr id="20" name="Shape 20"/>
        <p:cNvGrpSpPr/>
        <p:nvPr/>
      </p:nvGrpSpPr>
      <p:grpSpPr>
        <a:xfrm>
          <a:off x="0" y="0"/>
          <a:ext cx="0" cy="0"/>
          <a:chOff x="0" y="0"/>
          <a:chExt cx="0" cy="0"/>
        </a:xfrm>
      </p:grpSpPr>
      <p:sp>
        <p:nvSpPr>
          <p:cNvPr id="21" name="Google Shape;21;p5"/>
          <p:cNvSpPr/>
          <p:nvPr/>
        </p:nvSpPr>
        <p:spPr>
          <a:xfrm>
            <a:off x="0" y="0"/>
            <a:ext cx="12192000" cy="6858000"/>
          </a:xfrm>
          <a:prstGeom prst="rect">
            <a:avLst/>
          </a:prstGeom>
          <a:gradFill>
            <a:gsLst>
              <a:gs pos="0">
                <a:srgbClr val="21076C"/>
              </a:gs>
              <a:gs pos="60000">
                <a:srgbClr val="2E1080"/>
              </a:gs>
              <a:gs pos="100000">
                <a:srgbClr val="3A1A94"/>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5"/>
          <p:cNvSpPr/>
          <p:nvPr/>
        </p:nvSpPr>
        <p:spPr>
          <a:xfrm>
            <a:off x="812800" y="812800"/>
            <a:ext cx="1088339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1600"/>
              <a:buFont typeface="DM Sans"/>
              <a:buNone/>
            </a:pPr>
            <a:r>
              <a:rPr b="1" i="0" lang="en-US" sz="1600" u="none" cap="none" strike="noStrike">
                <a:solidFill>
                  <a:srgbClr val="D8B664"/>
                </a:solidFill>
                <a:latin typeface="DM Sans"/>
                <a:ea typeface="DM Sans"/>
                <a:cs typeface="DM Sans"/>
                <a:sym typeface="DM Sans"/>
              </a:rPr>
              <a:t>AISA · AI PD STATIONS</a:t>
            </a:r>
            <a:endParaRPr b="0" i="0" sz="1600" u="none" cap="none" strike="noStrike">
              <a:solidFill>
                <a:schemeClr val="dk1"/>
              </a:solidFill>
              <a:latin typeface="Calibri"/>
              <a:ea typeface="Calibri"/>
              <a:cs typeface="Calibri"/>
              <a:sym typeface="Calibri"/>
            </a:endParaRPr>
          </a:p>
        </p:txBody>
      </p:sp>
      <p:sp>
        <p:nvSpPr>
          <p:cNvPr id="23" name="Google Shape;23;p5"/>
          <p:cNvSpPr/>
          <p:nvPr/>
        </p:nvSpPr>
        <p:spPr>
          <a:xfrm>
            <a:off x="812800" y="1249660"/>
            <a:ext cx="9810750" cy="162560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BFAF6"/>
              </a:buClr>
              <a:buSzPts val="6000"/>
              <a:buFont typeface="DM Sans"/>
              <a:buNone/>
            </a:pPr>
            <a:r>
              <a:rPr b="1" i="0" lang="en-US" sz="6000" u="none" cap="none" strike="noStrike">
                <a:solidFill>
                  <a:srgbClr val="FBFAF6"/>
                </a:solidFill>
                <a:latin typeface="DM Sans"/>
                <a:ea typeface="DM Sans"/>
                <a:cs typeface="DM Sans"/>
                <a:sym typeface="DM Sans"/>
              </a:rPr>
              <a:t>Make something you’ll use next week</a:t>
            </a:r>
            <a:endParaRPr b="0" i="0" sz="6000" u="none" cap="none" strike="noStrike">
              <a:solidFill>
                <a:schemeClr val="dk1"/>
              </a:solidFill>
              <a:latin typeface="Calibri"/>
              <a:ea typeface="Calibri"/>
              <a:cs typeface="Calibri"/>
              <a:sym typeface="Calibri"/>
            </a:endParaRPr>
          </a:p>
        </p:txBody>
      </p:sp>
      <p:sp>
        <p:nvSpPr>
          <p:cNvPr id="24" name="Google Shape;24;p5"/>
          <p:cNvSpPr/>
          <p:nvPr/>
        </p:nvSpPr>
        <p:spPr>
          <a:xfrm>
            <a:off x="812800" y="3002260"/>
            <a:ext cx="91567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2200"/>
              <a:buFont typeface="DM Sans"/>
              <a:buNone/>
            </a:pPr>
            <a:r>
              <a:rPr b="0" i="0" lang="en-US" sz="2200" u="none" cap="none" strike="noStrike">
                <a:solidFill>
                  <a:srgbClr val="D9D2F2"/>
                </a:solidFill>
                <a:latin typeface="DM Sans"/>
                <a:ea typeface="DM Sans"/>
                <a:cs typeface="DM Sans"/>
                <a:sym typeface="DM Sans"/>
              </a:rPr>
              <a:t>A hands-on hour with the AI tools you already have</a:t>
            </a:r>
            <a:endParaRPr b="0" i="0" sz="2200" u="none" cap="none" strike="noStrike">
              <a:solidFill>
                <a:schemeClr val="dk1"/>
              </a:solidFill>
              <a:latin typeface="Calibri"/>
              <a:ea typeface="Calibri"/>
              <a:cs typeface="Calibri"/>
              <a:sym typeface="Calibri"/>
            </a:endParaRPr>
          </a:p>
        </p:txBody>
      </p:sp>
      <p:sp>
        <p:nvSpPr>
          <p:cNvPr id="25" name="Google Shape;25;p5"/>
          <p:cNvSpPr/>
          <p:nvPr/>
        </p:nvSpPr>
        <p:spPr>
          <a:xfrm>
            <a:off x="812800" y="5476280"/>
            <a:ext cx="10883392" cy="594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PD Day · 19–20 October 2026</a:t>
            </a:r>
            <a:endParaRPr b="0" i="0" sz="1600" u="none" cap="none" strike="noStrike">
              <a:solidFill>
                <a:schemeClr val="dk1"/>
              </a:solidFill>
              <a:latin typeface="Calibri"/>
              <a:ea typeface="Calibri"/>
              <a:cs typeface="Calibri"/>
              <a:sym typeface="Calibri"/>
            </a:endParaRPr>
          </a:p>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Brandon Baki, Head of AI &amp; Innovation</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AF6"/>
        </a:solidFill>
      </p:bgPr>
    </p:bg>
    <p:spTree>
      <p:nvGrpSpPr>
        <p:cNvPr id="30" name="Shape 30"/>
        <p:cNvGrpSpPr/>
        <p:nvPr/>
      </p:nvGrpSpPr>
      <p:grpSpPr>
        <a:xfrm>
          <a:off x="0" y="0"/>
          <a:ext cx="0" cy="0"/>
          <a:chOff x="0" y="0"/>
          <a:chExt cx="0" cy="0"/>
        </a:xfrm>
      </p:grpSpPr>
      <p:sp>
        <p:nvSpPr>
          <p:cNvPr id="31" name="Google Shape;31;p6"/>
          <p:cNvSpPr/>
          <p:nvPr/>
        </p:nvSpPr>
        <p:spPr>
          <a:xfrm>
            <a:off x="812800" y="812800"/>
            <a:ext cx="10883392"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THE NEXT 60 MINUTES</a:t>
            </a:r>
            <a:endParaRPr b="0" i="0" sz="1400" u="none" cap="none" strike="noStrike">
              <a:solidFill>
                <a:schemeClr val="dk1"/>
              </a:solidFill>
              <a:latin typeface="Calibri"/>
              <a:ea typeface="Calibri"/>
              <a:cs typeface="Calibri"/>
              <a:sym typeface="Calibri"/>
            </a:endParaRPr>
          </a:p>
        </p:txBody>
      </p:sp>
      <p:sp>
        <p:nvSpPr>
          <p:cNvPr id="32" name="Google Shape;32;p6"/>
          <p:cNvSpPr/>
          <p:nvPr/>
        </p:nvSpPr>
        <p:spPr>
          <a:xfrm>
            <a:off x="812800" y="1163241"/>
            <a:ext cx="10883392" cy="55116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21076C"/>
              </a:buClr>
              <a:buSzPts val="3600"/>
              <a:buFont typeface="DM Sans"/>
              <a:buNone/>
            </a:pPr>
            <a:r>
              <a:rPr b="1" i="0" lang="en-US" sz="3600" u="none" cap="none" strike="noStrike">
                <a:solidFill>
                  <a:srgbClr val="21076C"/>
                </a:solidFill>
                <a:latin typeface="DM Sans"/>
                <a:ea typeface="DM Sans"/>
                <a:cs typeface="DM Sans"/>
                <a:sym typeface="DM Sans"/>
              </a:rPr>
              <a:t>Mostly doing, very little talking</a:t>
            </a:r>
            <a:endParaRPr b="0" i="0" sz="3600" u="none" cap="none" strike="noStrike">
              <a:solidFill>
                <a:schemeClr val="dk1"/>
              </a:solidFill>
              <a:latin typeface="Calibri"/>
              <a:ea typeface="Calibri"/>
              <a:cs typeface="Calibri"/>
              <a:sym typeface="Calibri"/>
            </a:endParaRPr>
          </a:p>
        </p:txBody>
      </p:sp>
      <p:sp>
        <p:nvSpPr>
          <p:cNvPr id="33" name="Google Shape;33;p6"/>
          <p:cNvSpPr/>
          <p:nvPr/>
        </p:nvSpPr>
        <p:spPr>
          <a:xfrm>
            <a:off x="812800" y="2095401"/>
            <a:ext cx="1571625" cy="1782862"/>
          </a:xfrm>
          <a:prstGeom prst="roundRect">
            <a:avLst>
              <a:gd fmla="val 8081"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p:nvPr/>
        </p:nvSpPr>
        <p:spPr>
          <a:xfrm>
            <a:off x="990600" y="2324001"/>
            <a:ext cx="126682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200"/>
              <a:buFont typeface="DM Sans"/>
              <a:buNone/>
            </a:pPr>
            <a:r>
              <a:rPr b="1" i="0" lang="en-US" sz="2200" u="none" cap="none" strike="noStrike">
                <a:solidFill>
                  <a:srgbClr val="21076C"/>
                </a:solidFill>
                <a:latin typeface="DM Sans"/>
                <a:ea typeface="DM Sans"/>
                <a:cs typeface="DM Sans"/>
                <a:sym typeface="DM Sans"/>
              </a:rPr>
              <a:t>5 min</a:t>
            </a:r>
            <a:endParaRPr b="0" i="0" sz="2200" u="none" cap="none" strike="noStrike">
              <a:solidFill>
                <a:schemeClr val="dk1"/>
              </a:solidFill>
              <a:latin typeface="Calibri"/>
              <a:ea typeface="Calibri"/>
              <a:cs typeface="Calibri"/>
              <a:sym typeface="Calibri"/>
            </a:endParaRPr>
          </a:p>
        </p:txBody>
      </p:sp>
      <p:sp>
        <p:nvSpPr>
          <p:cNvPr id="35" name="Google Shape;35;p6"/>
          <p:cNvSpPr/>
          <p:nvPr/>
        </p:nvSpPr>
        <p:spPr>
          <a:xfrm>
            <a:off x="990600" y="2791321"/>
            <a:ext cx="1266825" cy="52308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Arrive and settle in</a:t>
            </a:r>
            <a:endParaRPr b="0" i="0" sz="1400" u="none" cap="none" strike="noStrike">
              <a:solidFill>
                <a:schemeClr val="dk1"/>
              </a:solidFill>
              <a:latin typeface="Calibri"/>
              <a:ea typeface="Calibri"/>
              <a:cs typeface="Calibri"/>
              <a:sym typeface="Calibri"/>
            </a:endParaRPr>
          </a:p>
        </p:txBody>
      </p:sp>
      <p:sp>
        <p:nvSpPr>
          <p:cNvPr id="36" name="Google Shape;36;p6"/>
          <p:cNvSpPr/>
          <p:nvPr/>
        </p:nvSpPr>
        <p:spPr>
          <a:xfrm>
            <a:off x="2511425" y="2095401"/>
            <a:ext cx="1571625" cy="1782862"/>
          </a:xfrm>
          <a:prstGeom prst="roundRect">
            <a:avLst>
              <a:gd fmla="val 8081"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6"/>
          <p:cNvSpPr/>
          <p:nvPr/>
        </p:nvSpPr>
        <p:spPr>
          <a:xfrm>
            <a:off x="2689225" y="2324001"/>
            <a:ext cx="126682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200"/>
              <a:buFont typeface="DM Sans"/>
              <a:buNone/>
            </a:pPr>
            <a:r>
              <a:rPr b="1" lang="en-US" sz="2200">
                <a:solidFill>
                  <a:srgbClr val="21076C"/>
                </a:solidFill>
                <a:latin typeface="DM Sans"/>
                <a:ea typeface="DM Sans"/>
                <a:cs typeface="DM Sans"/>
                <a:sym typeface="DM Sans"/>
              </a:rPr>
              <a:t>5</a:t>
            </a:r>
            <a:r>
              <a:rPr b="1" i="0" lang="en-US" sz="2200" u="none" cap="none" strike="noStrike">
                <a:solidFill>
                  <a:srgbClr val="21076C"/>
                </a:solidFill>
                <a:latin typeface="DM Sans"/>
                <a:ea typeface="DM Sans"/>
                <a:cs typeface="DM Sans"/>
                <a:sym typeface="DM Sans"/>
              </a:rPr>
              <a:t> min</a:t>
            </a:r>
            <a:endParaRPr b="0" i="0" sz="2200" u="none" cap="none" strike="noStrike">
              <a:solidFill>
                <a:schemeClr val="dk1"/>
              </a:solidFill>
              <a:latin typeface="Calibri"/>
              <a:ea typeface="Calibri"/>
              <a:cs typeface="Calibri"/>
              <a:sym typeface="Calibri"/>
            </a:endParaRPr>
          </a:p>
        </p:txBody>
      </p:sp>
      <p:sp>
        <p:nvSpPr>
          <p:cNvPr id="38" name="Google Shape;38;p6"/>
          <p:cNvSpPr/>
          <p:nvPr/>
        </p:nvSpPr>
        <p:spPr>
          <a:xfrm>
            <a:off x="2689225" y="2791321"/>
            <a:ext cx="1266825" cy="52308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Welcome and updates</a:t>
            </a:r>
            <a:endParaRPr b="0" i="0" sz="1400" u="none" cap="none" strike="noStrike">
              <a:solidFill>
                <a:schemeClr val="dk1"/>
              </a:solidFill>
              <a:latin typeface="Calibri"/>
              <a:ea typeface="Calibri"/>
              <a:cs typeface="Calibri"/>
              <a:sym typeface="Calibri"/>
            </a:endParaRPr>
          </a:p>
        </p:txBody>
      </p:sp>
      <p:sp>
        <p:nvSpPr>
          <p:cNvPr id="39" name="Google Shape;39;p6"/>
          <p:cNvSpPr/>
          <p:nvPr/>
        </p:nvSpPr>
        <p:spPr>
          <a:xfrm>
            <a:off x="4210050" y="2095401"/>
            <a:ext cx="3771900" cy="1782862"/>
          </a:xfrm>
          <a:prstGeom prst="roundRect">
            <a:avLst>
              <a:gd fmla="val 7123" name="adj"/>
            </a:avLst>
          </a:prstGeom>
          <a:solidFill>
            <a:srgbClr val="210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a:off x="4413250" y="2324001"/>
            <a:ext cx="346646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2200"/>
              <a:buFont typeface="DM Sans"/>
              <a:buNone/>
            </a:pPr>
            <a:r>
              <a:rPr b="1" lang="en-US" sz="2200">
                <a:solidFill>
                  <a:srgbClr val="D8B664"/>
                </a:solidFill>
                <a:latin typeface="DM Sans"/>
                <a:ea typeface="DM Sans"/>
                <a:cs typeface="DM Sans"/>
                <a:sym typeface="DM Sans"/>
              </a:rPr>
              <a:t>40</a:t>
            </a:r>
            <a:r>
              <a:rPr b="1" i="0" lang="en-US" sz="2200" u="none" cap="none" strike="noStrike">
                <a:solidFill>
                  <a:srgbClr val="D8B664"/>
                </a:solidFill>
                <a:latin typeface="DM Sans"/>
                <a:ea typeface="DM Sans"/>
                <a:cs typeface="DM Sans"/>
                <a:sym typeface="DM Sans"/>
              </a:rPr>
              <a:t> min</a:t>
            </a:r>
            <a:endParaRPr b="0" i="0" sz="2200" u="none" cap="none" strike="noStrike">
              <a:solidFill>
                <a:schemeClr val="dk1"/>
              </a:solidFill>
              <a:latin typeface="Calibri"/>
              <a:ea typeface="Calibri"/>
              <a:cs typeface="Calibri"/>
              <a:sym typeface="Calibri"/>
            </a:endParaRPr>
          </a:p>
        </p:txBody>
      </p:sp>
      <p:sp>
        <p:nvSpPr>
          <p:cNvPr id="41" name="Google Shape;41;p6"/>
          <p:cNvSpPr/>
          <p:nvPr/>
        </p:nvSpPr>
        <p:spPr>
          <a:xfrm>
            <a:off x="4413250" y="2791321"/>
            <a:ext cx="3466465"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BFAF6"/>
              </a:buClr>
              <a:buSzPts val="1600"/>
              <a:buFont typeface="DM Sans"/>
              <a:buNone/>
            </a:pPr>
            <a:r>
              <a:rPr b="1" i="0" lang="en-US" sz="1600" u="none" cap="none" strike="noStrike">
                <a:solidFill>
                  <a:srgbClr val="FBFAF6"/>
                </a:solidFill>
                <a:latin typeface="DM Sans"/>
                <a:ea typeface="DM Sans"/>
                <a:cs typeface="DM Sans"/>
                <a:sym typeface="DM Sans"/>
              </a:rPr>
              <a:t>Stations</a:t>
            </a:r>
            <a:endParaRPr b="0" i="0" sz="1600" u="none" cap="none" strike="noStrike">
              <a:solidFill>
                <a:schemeClr val="dk1"/>
              </a:solidFill>
              <a:latin typeface="Calibri"/>
              <a:ea typeface="Calibri"/>
              <a:cs typeface="Calibri"/>
              <a:sym typeface="Calibri"/>
            </a:endParaRPr>
          </a:p>
        </p:txBody>
      </p:sp>
      <p:sp>
        <p:nvSpPr>
          <p:cNvPr id="42" name="Google Shape;42;p6"/>
          <p:cNvSpPr/>
          <p:nvPr/>
        </p:nvSpPr>
        <p:spPr>
          <a:xfrm>
            <a:off x="4413250" y="3151981"/>
            <a:ext cx="3466465" cy="52308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400"/>
              <a:buFont typeface="DM Sans"/>
              <a:buNone/>
            </a:pPr>
            <a:r>
              <a:rPr b="0" i="0" lang="en-US" sz="1400" u="none" cap="none" strike="noStrike">
                <a:solidFill>
                  <a:srgbClr val="D9D2F2"/>
                </a:solidFill>
                <a:latin typeface="DM Sans"/>
                <a:ea typeface="DM Sans"/>
                <a:cs typeface="DM Sans"/>
                <a:sym typeface="DM Sans"/>
              </a:rPr>
              <a:t>Choose your own path through the six stations.</a:t>
            </a:r>
            <a:endParaRPr b="0" i="0" sz="1400" u="none" cap="none" strike="noStrike">
              <a:solidFill>
                <a:schemeClr val="dk1"/>
              </a:solidFill>
              <a:latin typeface="Calibri"/>
              <a:ea typeface="Calibri"/>
              <a:cs typeface="Calibri"/>
              <a:sym typeface="Calibri"/>
            </a:endParaRPr>
          </a:p>
        </p:txBody>
      </p:sp>
      <p:sp>
        <p:nvSpPr>
          <p:cNvPr id="43" name="Google Shape;43;p6"/>
          <p:cNvSpPr/>
          <p:nvPr/>
        </p:nvSpPr>
        <p:spPr>
          <a:xfrm>
            <a:off x="8108950" y="2095401"/>
            <a:ext cx="1571625" cy="1782862"/>
          </a:xfrm>
          <a:prstGeom prst="roundRect">
            <a:avLst>
              <a:gd fmla="val 8081"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a:off x="8286750" y="2324001"/>
            <a:ext cx="126682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200"/>
              <a:buFont typeface="DM Sans"/>
              <a:buNone/>
            </a:pPr>
            <a:r>
              <a:rPr b="1" i="0" lang="en-US" sz="2200" u="none" cap="none" strike="noStrike">
                <a:solidFill>
                  <a:srgbClr val="21076C"/>
                </a:solidFill>
                <a:latin typeface="DM Sans"/>
                <a:ea typeface="DM Sans"/>
                <a:cs typeface="DM Sans"/>
                <a:sym typeface="DM Sans"/>
              </a:rPr>
              <a:t>7 min</a:t>
            </a:r>
            <a:endParaRPr b="0" i="0" sz="2200" u="none" cap="none" strike="noStrike">
              <a:solidFill>
                <a:schemeClr val="dk1"/>
              </a:solidFill>
              <a:latin typeface="Calibri"/>
              <a:ea typeface="Calibri"/>
              <a:cs typeface="Calibri"/>
              <a:sym typeface="Calibri"/>
            </a:endParaRPr>
          </a:p>
        </p:txBody>
      </p:sp>
      <p:sp>
        <p:nvSpPr>
          <p:cNvPr id="45" name="Google Shape;45;p6"/>
          <p:cNvSpPr/>
          <p:nvPr/>
        </p:nvSpPr>
        <p:spPr>
          <a:xfrm>
            <a:off x="8286750" y="2791321"/>
            <a:ext cx="1266825" cy="52308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Share what you made</a:t>
            </a:r>
            <a:endParaRPr b="0" i="0" sz="1400" u="none" cap="none" strike="noStrike">
              <a:solidFill>
                <a:schemeClr val="dk1"/>
              </a:solidFill>
              <a:latin typeface="Calibri"/>
              <a:ea typeface="Calibri"/>
              <a:cs typeface="Calibri"/>
              <a:sym typeface="Calibri"/>
            </a:endParaRPr>
          </a:p>
        </p:txBody>
      </p:sp>
      <p:sp>
        <p:nvSpPr>
          <p:cNvPr id="46" name="Google Shape;46;p6"/>
          <p:cNvSpPr/>
          <p:nvPr/>
        </p:nvSpPr>
        <p:spPr>
          <a:xfrm>
            <a:off x="9807575" y="2095401"/>
            <a:ext cx="1571625" cy="1782862"/>
          </a:xfrm>
          <a:prstGeom prst="roundRect">
            <a:avLst>
              <a:gd fmla="val 8081"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9985375" y="2324001"/>
            <a:ext cx="126682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200"/>
              <a:buFont typeface="DM Sans"/>
              <a:buNone/>
            </a:pPr>
            <a:r>
              <a:rPr b="1" i="0" lang="en-US" sz="2200" u="none" cap="none" strike="noStrike">
                <a:solidFill>
                  <a:srgbClr val="21076C"/>
                </a:solidFill>
                <a:latin typeface="DM Sans"/>
                <a:ea typeface="DM Sans"/>
                <a:cs typeface="DM Sans"/>
                <a:sym typeface="DM Sans"/>
              </a:rPr>
              <a:t>3 min</a:t>
            </a:r>
            <a:endParaRPr b="0" i="0" sz="2200" u="none" cap="none" strike="noStrike">
              <a:solidFill>
                <a:schemeClr val="dk1"/>
              </a:solidFill>
              <a:latin typeface="Calibri"/>
              <a:ea typeface="Calibri"/>
              <a:cs typeface="Calibri"/>
              <a:sym typeface="Calibri"/>
            </a:endParaRPr>
          </a:p>
        </p:txBody>
      </p:sp>
      <p:sp>
        <p:nvSpPr>
          <p:cNvPr id="48" name="Google Shape;48;p6"/>
          <p:cNvSpPr/>
          <p:nvPr/>
        </p:nvSpPr>
        <p:spPr>
          <a:xfrm>
            <a:off x="9985375" y="2791321"/>
            <a:ext cx="1266825"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Exit ticket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AF6"/>
        </a:solidFill>
      </p:bgPr>
    </p:bg>
    <p:spTree>
      <p:nvGrpSpPr>
        <p:cNvPr id="53" name="Shape 53"/>
        <p:cNvGrpSpPr/>
        <p:nvPr/>
      </p:nvGrpSpPr>
      <p:grpSpPr>
        <a:xfrm>
          <a:off x="0" y="0"/>
          <a:ext cx="0" cy="0"/>
          <a:chOff x="0" y="0"/>
          <a:chExt cx="0" cy="0"/>
        </a:xfrm>
      </p:grpSpPr>
      <p:sp>
        <p:nvSpPr>
          <p:cNvPr id="54" name="Google Shape;54;p7"/>
          <p:cNvSpPr/>
          <p:nvPr/>
        </p:nvSpPr>
        <p:spPr>
          <a:xfrm>
            <a:off x="812800" y="2062559"/>
            <a:ext cx="5481552"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AN UPDATE</a:t>
            </a:r>
            <a:endParaRPr b="0" i="0" sz="1400" u="none" cap="none" strike="noStrike">
              <a:solidFill>
                <a:schemeClr val="dk1"/>
              </a:solidFill>
              <a:latin typeface="Calibri"/>
              <a:ea typeface="Calibri"/>
              <a:cs typeface="Calibri"/>
              <a:sym typeface="Calibri"/>
            </a:endParaRPr>
          </a:p>
        </p:txBody>
      </p:sp>
      <p:sp>
        <p:nvSpPr>
          <p:cNvPr id="55" name="Google Shape;55;p7"/>
          <p:cNvSpPr/>
          <p:nvPr/>
        </p:nvSpPr>
        <p:spPr>
          <a:xfrm>
            <a:off x="812800" y="2514600"/>
            <a:ext cx="5481552" cy="1143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1076C"/>
              </a:buClr>
              <a:buSzPts val="4000"/>
              <a:buFont typeface="DM Sans"/>
              <a:buNone/>
            </a:pPr>
            <a:r>
              <a:rPr b="1" i="0" lang="en-US" sz="4000" u="none" cap="none" strike="noStrike">
                <a:solidFill>
                  <a:srgbClr val="21076C"/>
                </a:solidFill>
                <a:latin typeface="DM Sans"/>
                <a:ea typeface="DM Sans"/>
                <a:cs typeface="DM Sans"/>
                <a:sym typeface="DM Sans"/>
              </a:rPr>
              <a:t>We’re saying goodbye to MagicSchool</a:t>
            </a:r>
            <a:endParaRPr b="0" i="0" sz="4000" u="none" cap="none" strike="noStrike">
              <a:solidFill>
                <a:schemeClr val="dk1"/>
              </a:solidFill>
              <a:latin typeface="Calibri"/>
              <a:ea typeface="Calibri"/>
              <a:cs typeface="Calibri"/>
              <a:sym typeface="Calibri"/>
            </a:endParaRPr>
          </a:p>
        </p:txBody>
      </p:sp>
      <p:sp>
        <p:nvSpPr>
          <p:cNvPr id="56" name="Google Shape;56;p7"/>
          <p:cNvSpPr/>
          <p:nvPr/>
        </p:nvSpPr>
        <p:spPr>
          <a:xfrm>
            <a:off x="812800" y="3835400"/>
            <a:ext cx="5481600" cy="10989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800"/>
              <a:buFont typeface="DM Sans"/>
              <a:buNone/>
            </a:pPr>
            <a:r>
              <a:rPr b="0" i="0" lang="en-US" sz="1800" u="none" cap="none" strike="noStrike">
                <a:solidFill>
                  <a:srgbClr val="3D3560"/>
                </a:solidFill>
                <a:latin typeface="DM Sans"/>
                <a:ea typeface="DM Sans"/>
                <a:cs typeface="DM Sans"/>
                <a:sym typeface="DM Sans"/>
              </a:rPr>
              <a:t>AISA is not renewing MagicSchool. </a:t>
            </a:r>
            <a:r>
              <a:rPr lang="en-US" sz="1800">
                <a:solidFill>
                  <a:srgbClr val="3D3560"/>
                </a:solidFill>
                <a:latin typeface="DM Sans"/>
                <a:ea typeface="DM Sans"/>
                <a:cs typeface="DM Sans"/>
                <a:sym typeface="DM Sans"/>
              </a:rPr>
              <a:t>Nearly</a:t>
            </a:r>
            <a:r>
              <a:rPr lang="en-US" sz="1800">
                <a:solidFill>
                  <a:srgbClr val="3D3560"/>
                </a:solidFill>
                <a:latin typeface="DM Sans"/>
                <a:ea typeface="DM Sans"/>
                <a:cs typeface="DM Sans"/>
                <a:sym typeface="DM Sans"/>
              </a:rPr>
              <a:t> everything</a:t>
            </a:r>
            <a:r>
              <a:rPr b="0" i="0" lang="en-US" sz="1800" u="none" cap="none" strike="noStrike">
                <a:solidFill>
                  <a:srgbClr val="3D3560"/>
                </a:solidFill>
                <a:latin typeface="DM Sans"/>
                <a:ea typeface="DM Sans"/>
                <a:cs typeface="DM Sans"/>
                <a:sym typeface="DM Sans"/>
              </a:rPr>
              <a:t> we did there, we can now do with tools we already have, inside our Google accounts.</a:t>
            </a:r>
            <a:endParaRPr b="0" i="0" sz="1800" u="none" cap="none" strike="noStrike">
              <a:solidFill>
                <a:schemeClr val="dk1"/>
              </a:solidFill>
              <a:latin typeface="Calibri"/>
              <a:ea typeface="Calibri"/>
              <a:cs typeface="Calibri"/>
              <a:sym typeface="Calibri"/>
            </a:endParaRPr>
          </a:p>
        </p:txBody>
      </p:sp>
      <p:sp>
        <p:nvSpPr>
          <p:cNvPr id="57" name="Google Shape;57;p7"/>
          <p:cNvSpPr/>
          <p:nvPr/>
        </p:nvSpPr>
        <p:spPr>
          <a:xfrm>
            <a:off x="6541095" y="1734840"/>
            <a:ext cx="4838105" cy="3388221"/>
          </a:xfrm>
          <a:prstGeom prst="roundRect">
            <a:avLst>
              <a:gd fmla="val 5248" name="adj"/>
            </a:avLst>
          </a:prstGeom>
          <a:solidFill>
            <a:srgbClr val="210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Warning" id="58" name="Google Shape;58;p7"/>
          <p:cNvPicPr preferRelativeResize="0"/>
          <p:nvPr/>
        </p:nvPicPr>
        <p:blipFill rotWithShape="1">
          <a:blip r:embed="rId3">
            <a:alphaModFix/>
          </a:blip>
          <a:srcRect b="0" l="0" r="0" t="0"/>
          <a:stretch/>
        </p:blipFill>
        <p:spPr>
          <a:xfrm>
            <a:off x="6947495" y="2141240"/>
            <a:ext cx="457200" cy="457200"/>
          </a:xfrm>
          <a:prstGeom prst="rect">
            <a:avLst/>
          </a:prstGeom>
          <a:noFill/>
          <a:ln>
            <a:noFill/>
          </a:ln>
        </p:spPr>
      </p:pic>
      <p:sp>
        <p:nvSpPr>
          <p:cNvPr id="59" name="Google Shape;59;p7"/>
          <p:cNvSpPr/>
          <p:nvPr/>
        </p:nvSpPr>
        <p:spPr>
          <a:xfrm>
            <a:off x="6947495" y="2776240"/>
            <a:ext cx="4146064"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1600"/>
              <a:buFont typeface="DM Sans"/>
              <a:buNone/>
            </a:pPr>
            <a:r>
              <a:rPr b="1" i="0" lang="en-US" sz="1600" u="none" cap="none" strike="noStrike">
                <a:solidFill>
                  <a:srgbClr val="D8B664"/>
                </a:solidFill>
                <a:latin typeface="DM Sans"/>
                <a:ea typeface="DM Sans"/>
                <a:cs typeface="DM Sans"/>
                <a:sym typeface="DM Sans"/>
              </a:rPr>
              <a:t>BEFORE ACCESS ENDS</a:t>
            </a:r>
            <a:endParaRPr b="0" i="0" sz="1600" u="none" cap="none" strike="noStrike">
              <a:solidFill>
                <a:schemeClr val="dk1"/>
              </a:solidFill>
              <a:latin typeface="Calibri"/>
              <a:ea typeface="Calibri"/>
              <a:cs typeface="Calibri"/>
              <a:sym typeface="Calibri"/>
            </a:endParaRPr>
          </a:p>
        </p:txBody>
      </p:sp>
      <p:sp>
        <p:nvSpPr>
          <p:cNvPr id="60" name="Google Shape;60;p7"/>
          <p:cNvSpPr/>
          <p:nvPr/>
        </p:nvSpPr>
        <p:spPr>
          <a:xfrm>
            <a:off x="6947495" y="3238500"/>
            <a:ext cx="4146064" cy="4723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BFAF6"/>
              </a:buClr>
              <a:buSzPts val="3200"/>
              <a:buFont typeface="DM Sans"/>
              <a:buNone/>
            </a:pPr>
            <a:r>
              <a:rPr b="1" i="0" lang="en-US" sz="3200" u="none" cap="none" strike="noStrike">
                <a:solidFill>
                  <a:srgbClr val="FBFAF6"/>
                </a:solidFill>
                <a:latin typeface="DM Sans"/>
                <a:ea typeface="DM Sans"/>
                <a:cs typeface="DM Sans"/>
                <a:sym typeface="DM Sans"/>
              </a:rPr>
              <a:t>Tuesday 20 October</a:t>
            </a:r>
            <a:endParaRPr b="0" i="0" sz="3200" u="none" cap="none" strike="noStrike">
              <a:solidFill>
                <a:schemeClr val="dk1"/>
              </a:solidFill>
              <a:latin typeface="Calibri"/>
              <a:ea typeface="Calibri"/>
              <a:cs typeface="Calibri"/>
              <a:sym typeface="Calibri"/>
            </a:endParaRPr>
          </a:p>
        </p:txBody>
      </p:sp>
      <p:sp>
        <p:nvSpPr>
          <p:cNvPr id="61" name="Google Shape;61;p7"/>
          <p:cNvSpPr/>
          <p:nvPr/>
        </p:nvSpPr>
        <p:spPr>
          <a:xfrm>
            <a:off x="6947500" y="3863274"/>
            <a:ext cx="4146000" cy="10212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Open your MagicSchool history and save anything you want to keep: copy it into a Google Doc or download it to your Drive.</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AF6"/>
        </a:solidFill>
      </p:bgPr>
    </p:bg>
    <p:spTree>
      <p:nvGrpSpPr>
        <p:cNvPr id="66" name="Shape 66"/>
        <p:cNvGrpSpPr/>
        <p:nvPr/>
      </p:nvGrpSpPr>
      <p:grpSpPr>
        <a:xfrm>
          <a:off x="0" y="0"/>
          <a:ext cx="0" cy="0"/>
          <a:chOff x="0" y="0"/>
          <a:chExt cx="0" cy="0"/>
        </a:xfrm>
      </p:grpSpPr>
      <p:sp>
        <p:nvSpPr>
          <p:cNvPr id="67" name="Google Shape;67;p8"/>
          <p:cNvSpPr/>
          <p:nvPr/>
        </p:nvSpPr>
        <p:spPr>
          <a:xfrm>
            <a:off x="812800" y="1334988"/>
            <a:ext cx="5206238"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WHY THESE STATIONS?</a:t>
            </a:r>
            <a:endParaRPr b="0" i="0" sz="1400" u="none" cap="none" strike="noStrike">
              <a:solidFill>
                <a:schemeClr val="dk1"/>
              </a:solidFill>
              <a:latin typeface="Calibri"/>
              <a:ea typeface="Calibri"/>
              <a:cs typeface="Calibri"/>
              <a:sym typeface="Calibri"/>
            </a:endParaRPr>
          </a:p>
        </p:txBody>
      </p:sp>
      <p:sp>
        <p:nvSpPr>
          <p:cNvPr id="68" name="Google Shape;68;p8"/>
          <p:cNvSpPr/>
          <p:nvPr/>
        </p:nvSpPr>
        <p:spPr>
          <a:xfrm>
            <a:off x="812800" y="1685429"/>
            <a:ext cx="5206238" cy="103108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1076C"/>
              </a:buClr>
              <a:buSzPts val="3600"/>
              <a:buFont typeface="DM Sans"/>
              <a:buNone/>
            </a:pPr>
            <a:r>
              <a:rPr b="1" i="0" lang="en-US" sz="3600" u="none" cap="none" strike="noStrike">
                <a:solidFill>
                  <a:srgbClr val="21076C"/>
                </a:solidFill>
                <a:latin typeface="DM Sans"/>
                <a:ea typeface="DM Sans"/>
                <a:cs typeface="DM Sans"/>
                <a:sym typeface="DM Sans"/>
              </a:rPr>
              <a:t>Built from what you told us</a:t>
            </a:r>
            <a:endParaRPr b="0" i="0" sz="3600" u="none" cap="none" strike="noStrike">
              <a:solidFill>
                <a:schemeClr val="dk1"/>
              </a:solidFill>
              <a:latin typeface="Calibri"/>
              <a:ea typeface="Calibri"/>
              <a:cs typeface="Calibri"/>
              <a:sym typeface="Calibri"/>
            </a:endParaRPr>
          </a:p>
        </p:txBody>
      </p:sp>
      <p:sp>
        <p:nvSpPr>
          <p:cNvPr id="69" name="Google Shape;69;p8"/>
          <p:cNvSpPr/>
          <p:nvPr/>
        </p:nvSpPr>
        <p:spPr>
          <a:xfrm>
            <a:off x="812800" y="2945110"/>
            <a:ext cx="2463800" cy="1109861"/>
          </a:xfrm>
          <a:prstGeom prst="roundRect">
            <a:avLst>
              <a:gd fmla="val 11443"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a:off x="1016000" y="3122910"/>
            <a:ext cx="2119122" cy="5231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800"/>
              <a:buFont typeface="DM Sans"/>
              <a:buNone/>
            </a:pPr>
            <a:r>
              <a:rPr b="1" i="0" lang="en-US" sz="2800" u="none" cap="none" strike="noStrike">
                <a:solidFill>
                  <a:srgbClr val="21076C"/>
                </a:solidFill>
                <a:latin typeface="DM Sans"/>
                <a:ea typeface="DM Sans"/>
                <a:cs typeface="DM Sans"/>
                <a:sym typeface="DM Sans"/>
              </a:rPr>
              <a:t>140</a:t>
            </a:r>
            <a:endParaRPr b="0" i="0" sz="2800" u="none" cap="none" strike="noStrike">
              <a:solidFill>
                <a:schemeClr val="dk1"/>
              </a:solidFill>
              <a:latin typeface="Calibri"/>
              <a:ea typeface="Calibri"/>
              <a:cs typeface="Calibri"/>
              <a:sym typeface="Calibri"/>
            </a:endParaRPr>
          </a:p>
        </p:txBody>
      </p:sp>
      <p:sp>
        <p:nvSpPr>
          <p:cNvPr id="71" name="Google Shape;71;p8"/>
          <p:cNvSpPr/>
          <p:nvPr/>
        </p:nvSpPr>
        <p:spPr>
          <a:xfrm>
            <a:off x="1016000" y="3646091"/>
            <a:ext cx="2119122" cy="2564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300"/>
              <a:buFont typeface="DM Sans"/>
              <a:buNone/>
            </a:pPr>
            <a:r>
              <a:rPr b="0" i="0" lang="en-US" sz="1300" u="none" cap="none" strike="noStrike">
                <a:solidFill>
                  <a:srgbClr val="3D3560"/>
                </a:solidFill>
                <a:latin typeface="DM Sans"/>
                <a:ea typeface="DM Sans"/>
                <a:cs typeface="DM Sans"/>
                <a:sym typeface="DM Sans"/>
              </a:rPr>
              <a:t>staff survey responses</a:t>
            </a:r>
            <a:endParaRPr b="0" i="0" sz="1300" u="none" cap="none" strike="noStrike">
              <a:solidFill>
                <a:schemeClr val="dk1"/>
              </a:solidFill>
              <a:latin typeface="Calibri"/>
              <a:ea typeface="Calibri"/>
              <a:cs typeface="Calibri"/>
              <a:sym typeface="Calibri"/>
            </a:endParaRPr>
          </a:p>
        </p:txBody>
      </p:sp>
      <p:sp>
        <p:nvSpPr>
          <p:cNvPr id="72" name="Google Shape;72;p8"/>
          <p:cNvSpPr/>
          <p:nvPr/>
        </p:nvSpPr>
        <p:spPr>
          <a:xfrm>
            <a:off x="3403600" y="2945110"/>
            <a:ext cx="2463800" cy="1109861"/>
          </a:xfrm>
          <a:prstGeom prst="roundRect">
            <a:avLst>
              <a:gd fmla="val 11443"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a:off x="3606800" y="3122910"/>
            <a:ext cx="2119122" cy="5231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800"/>
              <a:buFont typeface="DM Sans"/>
              <a:buNone/>
            </a:pPr>
            <a:r>
              <a:rPr b="1" i="0" lang="en-US" sz="2800" u="none" cap="none" strike="noStrike">
                <a:solidFill>
                  <a:srgbClr val="21076C"/>
                </a:solidFill>
                <a:latin typeface="DM Sans"/>
                <a:ea typeface="DM Sans"/>
                <a:cs typeface="DM Sans"/>
                <a:sym typeface="DM Sans"/>
              </a:rPr>
              <a:t>70</a:t>
            </a:r>
            <a:endParaRPr b="0" i="0" sz="2800" u="none" cap="none" strike="noStrike">
              <a:solidFill>
                <a:schemeClr val="dk1"/>
              </a:solidFill>
              <a:latin typeface="Calibri"/>
              <a:ea typeface="Calibri"/>
              <a:cs typeface="Calibri"/>
              <a:sym typeface="Calibri"/>
            </a:endParaRPr>
          </a:p>
        </p:txBody>
      </p:sp>
      <p:sp>
        <p:nvSpPr>
          <p:cNvPr id="74" name="Google Shape;74;p8"/>
          <p:cNvSpPr/>
          <p:nvPr/>
        </p:nvSpPr>
        <p:spPr>
          <a:xfrm>
            <a:off x="3606800" y="3646091"/>
            <a:ext cx="2119122" cy="2564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300"/>
              <a:buFont typeface="DM Sans"/>
              <a:buNone/>
            </a:pPr>
            <a:r>
              <a:rPr b="0" i="0" lang="en-US" sz="1300" u="none" cap="none" strike="noStrike">
                <a:solidFill>
                  <a:srgbClr val="3D3560"/>
                </a:solidFill>
                <a:latin typeface="DM Sans"/>
                <a:ea typeface="DM Sans"/>
                <a:cs typeface="DM Sans"/>
                <a:sym typeface="DM Sans"/>
              </a:rPr>
              <a:t>Secondary personal goals</a:t>
            </a:r>
            <a:endParaRPr b="0" i="0" sz="1300" u="none" cap="none" strike="noStrike">
              <a:solidFill>
                <a:schemeClr val="dk1"/>
              </a:solidFill>
              <a:latin typeface="Calibri"/>
              <a:ea typeface="Calibri"/>
              <a:cs typeface="Calibri"/>
              <a:sym typeface="Calibri"/>
            </a:endParaRPr>
          </a:p>
        </p:txBody>
      </p:sp>
      <p:sp>
        <p:nvSpPr>
          <p:cNvPr id="75" name="Google Shape;75;p8"/>
          <p:cNvSpPr/>
          <p:nvPr/>
        </p:nvSpPr>
        <p:spPr>
          <a:xfrm>
            <a:off x="812800" y="4181971"/>
            <a:ext cx="2463800" cy="1340941"/>
          </a:xfrm>
          <a:prstGeom prst="roundRect">
            <a:avLst>
              <a:gd fmla="val 9471"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a:off x="1016000" y="4359771"/>
            <a:ext cx="2119122" cy="5231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800"/>
              <a:buFont typeface="DM Sans"/>
              <a:buNone/>
            </a:pPr>
            <a:r>
              <a:rPr b="1" i="0" lang="en-US" sz="2800" u="none" cap="none" strike="noStrike">
                <a:solidFill>
                  <a:srgbClr val="21076C"/>
                </a:solidFill>
                <a:latin typeface="DM Sans"/>
                <a:ea typeface="DM Sans"/>
                <a:cs typeface="DM Sans"/>
                <a:sym typeface="DM Sans"/>
              </a:rPr>
              <a:t>261</a:t>
            </a:r>
            <a:endParaRPr b="0" i="0" sz="2800" u="none" cap="none" strike="noStrike">
              <a:solidFill>
                <a:schemeClr val="dk1"/>
              </a:solidFill>
              <a:latin typeface="Calibri"/>
              <a:ea typeface="Calibri"/>
              <a:cs typeface="Calibri"/>
              <a:sym typeface="Calibri"/>
            </a:endParaRPr>
          </a:p>
        </p:txBody>
      </p:sp>
      <p:sp>
        <p:nvSpPr>
          <p:cNvPr id="77" name="Google Shape;77;p8"/>
          <p:cNvSpPr/>
          <p:nvPr/>
        </p:nvSpPr>
        <p:spPr>
          <a:xfrm>
            <a:off x="1016000" y="4882952"/>
            <a:ext cx="2119122" cy="4875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300"/>
              <a:buFont typeface="DM Sans"/>
              <a:buNone/>
            </a:pPr>
            <a:r>
              <a:rPr b="0" i="0" lang="en-US" sz="1300" u="none" cap="none" strike="noStrike">
                <a:solidFill>
                  <a:srgbClr val="3D3560"/>
                </a:solidFill>
                <a:latin typeface="DM Sans"/>
                <a:ea typeface="DM Sans"/>
                <a:cs typeface="DM Sans"/>
                <a:sym typeface="DM Sans"/>
              </a:rPr>
              <a:t>Learning Hub AI module answers</a:t>
            </a:r>
            <a:endParaRPr b="0" i="0" sz="1300" u="none" cap="none" strike="noStrike">
              <a:solidFill>
                <a:schemeClr val="dk1"/>
              </a:solidFill>
              <a:latin typeface="Calibri"/>
              <a:ea typeface="Calibri"/>
              <a:cs typeface="Calibri"/>
              <a:sym typeface="Calibri"/>
            </a:endParaRPr>
          </a:p>
        </p:txBody>
      </p:sp>
      <p:sp>
        <p:nvSpPr>
          <p:cNvPr id="78" name="Google Shape;78;p8"/>
          <p:cNvSpPr/>
          <p:nvPr/>
        </p:nvSpPr>
        <p:spPr>
          <a:xfrm>
            <a:off x="3403600" y="4181971"/>
            <a:ext cx="2463800" cy="1340941"/>
          </a:xfrm>
          <a:prstGeom prst="roundRect">
            <a:avLst>
              <a:gd fmla="val 9471"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a:off x="3606800" y="4359771"/>
            <a:ext cx="2119122" cy="5231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800"/>
              <a:buFont typeface="DM Sans"/>
              <a:buNone/>
            </a:pPr>
            <a:r>
              <a:rPr b="1" i="0" lang="en-US" sz="2800" u="none" cap="none" strike="noStrike">
                <a:solidFill>
                  <a:srgbClr val="21076C"/>
                </a:solidFill>
                <a:latin typeface="DM Sans"/>
                <a:ea typeface="DM Sans"/>
                <a:cs typeface="DM Sans"/>
                <a:sym typeface="DM Sans"/>
              </a:rPr>
              <a:t>~40</a:t>
            </a:r>
            <a:endParaRPr b="0" i="0" sz="2800" u="none" cap="none" strike="noStrike">
              <a:solidFill>
                <a:schemeClr val="dk1"/>
              </a:solidFill>
              <a:latin typeface="Calibri"/>
              <a:ea typeface="Calibri"/>
              <a:cs typeface="Calibri"/>
              <a:sym typeface="Calibri"/>
            </a:endParaRPr>
          </a:p>
        </p:txBody>
      </p:sp>
      <p:sp>
        <p:nvSpPr>
          <p:cNvPr id="80" name="Google Shape;80;p8"/>
          <p:cNvSpPr/>
          <p:nvPr/>
        </p:nvSpPr>
        <p:spPr>
          <a:xfrm>
            <a:off x="3606800" y="4882952"/>
            <a:ext cx="2119122" cy="4875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300"/>
              <a:buFont typeface="DM Sans"/>
              <a:buNone/>
            </a:pPr>
            <a:r>
              <a:rPr b="0" i="0" lang="en-US" sz="1300" u="none" cap="none" strike="noStrike">
                <a:solidFill>
                  <a:srgbClr val="3D3560"/>
                </a:solidFill>
                <a:latin typeface="DM Sans"/>
                <a:ea typeface="DM Sans"/>
                <a:cs typeface="DM Sans"/>
                <a:sym typeface="DM Sans"/>
              </a:rPr>
              <a:t>emails and chats asking for help</a:t>
            </a:r>
            <a:endParaRPr b="0" i="0" sz="1300" u="none" cap="none" strike="noStrike">
              <a:solidFill>
                <a:schemeClr val="dk1"/>
              </a:solidFill>
              <a:latin typeface="Calibri"/>
              <a:ea typeface="Calibri"/>
              <a:cs typeface="Calibri"/>
              <a:sym typeface="Calibri"/>
            </a:endParaRPr>
          </a:p>
        </p:txBody>
      </p:sp>
      <p:sp>
        <p:nvSpPr>
          <p:cNvPr id="81" name="Google Shape;81;p8"/>
          <p:cNvSpPr/>
          <p:nvPr/>
        </p:nvSpPr>
        <p:spPr>
          <a:xfrm>
            <a:off x="6324600" y="1455539"/>
            <a:ext cx="5054600" cy="3946922"/>
          </a:xfrm>
          <a:prstGeom prst="roundRect">
            <a:avLst>
              <a:gd fmla="val 4505" name="adj"/>
            </a:avLst>
          </a:prstGeom>
          <a:solidFill>
            <a:srgbClr val="210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6731000" y="1861939"/>
            <a:ext cx="4369054"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1400"/>
              <a:buFont typeface="DM Sans"/>
              <a:buNone/>
            </a:pPr>
            <a:r>
              <a:rPr b="1" i="0" lang="en-US" sz="1400" u="none" cap="none" strike="noStrike">
                <a:solidFill>
                  <a:srgbClr val="D8B664"/>
                </a:solidFill>
                <a:latin typeface="DM Sans"/>
                <a:ea typeface="DM Sans"/>
                <a:cs typeface="DM Sans"/>
                <a:sym typeface="DM Sans"/>
              </a:rPr>
              <a:t>THE GAP WE FOUND</a:t>
            </a:r>
            <a:endParaRPr b="0" i="0" sz="1400" u="none" cap="none" strike="noStrike">
              <a:solidFill>
                <a:schemeClr val="dk1"/>
              </a:solidFill>
              <a:latin typeface="Calibri"/>
              <a:ea typeface="Calibri"/>
              <a:cs typeface="Calibri"/>
              <a:sym typeface="Calibri"/>
            </a:endParaRPr>
          </a:p>
        </p:txBody>
      </p:sp>
      <p:sp>
        <p:nvSpPr>
          <p:cNvPr id="83" name="Google Shape;83;p8"/>
          <p:cNvSpPr/>
          <p:nvPr/>
        </p:nvSpPr>
        <p:spPr>
          <a:xfrm>
            <a:off x="6731000" y="2288580"/>
            <a:ext cx="4369054" cy="75684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BFAF6"/>
              </a:buClr>
              <a:buSzPts val="2400"/>
              <a:buFont typeface="DM Sans"/>
              <a:buNone/>
            </a:pPr>
            <a:r>
              <a:rPr b="1" i="0" lang="en-US" sz="2400" u="none" cap="none" strike="noStrike">
                <a:solidFill>
                  <a:srgbClr val="FBFAF6"/>
                </a:solidFill>
                <a:latin typeface="DM Sans"/>
                <a:ea typeface="DM Sans"/>
                <a:cs typeface="DM Sans"/>
                <a:sym typeface="DM Sans"/>
              </a:rPr>
              <a:t>103 of 140 of you use AI often or daily.</a:t>
            </a:r>
            <a:endParaRPr b="0" i="0" sz="2400" u="none" cap="none" strike="noStrike">
              <a:solidFill>
                <a:schemeClr val="dk1"/>
              </a:solidFill>
              <a:latin typeface="Calibri"/>
              <a:ea typeface="Calibri"/>
              <a:cs typeface="Calibri"/>
              <a:sym typeface="Calibri"/>
            </a:endParaRPr>
          </a:p>
        </p:txBody>
      </p:sp>
      <p:sp>
        <p:nvSpPr>
          <p:cNvPr id="84" name="Google Shape;84;p8"/>
          <p:cNvSpPr/>
          <p:nvPr/>
        </p:nvSpPr>
        <p:spPr>
          <a:xfrm>
            <a:off x="6731000" y="3197820"/>
            <a:ext cx="4369054" cy="6425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D9D2F2"/>
              </a:buClr>
              <a:buSzPts val="1800"/>
              <a:buFont typeface="DM Sans"/>
              <a:buNone/>
            </a:pPr>
            <a:r>
              <a:t/>
            </a:r>
            <a:endParaRPr b="0" i="0" sz="1800" u="none" cap="none" strike="noStrike">
              <a:solidFill>
                <a:schemeClr val="dk1"/>
              </a:solidFill>
              <a:latin typeface="Calibri"/>
              <a:ea typeface="Calibri"/>
              <a:cs typeface="Calibri"/>
              <a:sym typeface="Calibri"/>
            </a:endParaRPr>
          </a:p>
        </p:txBody>
      </p:sp>
      <p:pic>
        <p:nvPicPr>
          <p:cNvPr descr="line" id="85" name="Google Shape;85;p8"/>
          <p:cNvPicPr preferRelativeResize="0"/>
          <p:nvPr/>
        </p:nvPicPr>
        <p:blipFill rotWithShape="1">
          <a:blip r:embed="rId3">
            <a:alphaModFix/>
          </a:blip>
          <a:srcRect b="0" l="0" r="0" t="0"/>
          <a:stretch/>
        </p:blipFill>
        <p:spPr>
          <a:xfrm>
            <a:off x="6731000" y="3992761"/>
            <a:ext cx="4241800" cy="25400"/>
          </a:xfrm>
          <a:prstGeom prst="rect">
            <a:avLst/>
          </a:prstGeom>
          <a:noFill/>
          <a:ln>
            <a:noFill/>
          </a:ln>
        </p:spPr>
      </p:pic>
      <p:sp>
        <p:nvSpPr>
          <p:cNvPr id="86" name="Google Shape;86;p8"/>
          <p:cNvSpPr/>
          <p:nvPr/>
        </p:nvSpPr>
        <p:spPr>
          <a:xfrm>
            <a:off x="6731000" y="4195961"/>
            <a:ext cx="4369054" cy="8255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500"/>
              <a:buFont typeface="DM Sans"/>
              <a:buNone/>
            </a:pPr>
            <a:r>
              <a:rPr b="0" i="0" lang="en-US" sz="1500" u="none" cap="none" strike="noStrike">
                <a:solidFill>
                  <a:srgbClr val="D9D2F2"/>
                </a:solidFill>
                <a:latin typeface="DM Sans"/>
                <a:ea typeface="DM Sans"/>
                <a:cs typeface="DM Sans"/>
                <a:sym typeface="DM Sans"/>
              </a:rPr>
              <a:t>Your top asks: </a:t>
            </a:r>
            <a:r>
              <a:rPr b="1" i="0" lang="en-US" sz="1500" u="none" cap="none" strike="noStrike">
                <a:solidFill>
                  <a:srgbClr val="FBFAF6"/>
                </a:solidFill>
                <a:latin typeface="DM Sans"/>
                <a:ea typeface="DM Sans"/>
                <a:cs typeface="DM Sans"/>
                <a:sym typeface="DM Sans"/>
              </a:rPr>
              <a:t>differentiation</a:t>
            </a:r>
            <a:r>
              <a:rPr b="0" i="0" lang="en-US" sz="1500" u="none" cap="none" strike="noStrike">
                <a:solidFill>
                  <a:srgbClr val="D9D2F2"/>
                </a:solidFill>
                <a:latin typeface="DM Sans"/>
                <a:ea typeface="DM Sans"/>
                <a:cs typeface="DM Sans"/>
                <a:sym typeface="DM Sans"/>
              </a:rPr>
              <a:t>, </a:t>
            </a:r>
            <a:r>
              <a:rPr b="1" i="0" lang="en-US" sz="1500" u="none" cap="none" strike="noStrike">
                <a:solidFill>
                  <a:srgbClr val="FBFAF6"/>
                </a:solidFill>
                <a:latin typeface="DM Sans"/>
                <a:ea typeface="DM Sans"/>
                <a:cs typeface="DM Sans"/>
                <a:sym typeface="DM Sans"/>
              </a:rPr>
              <a:t>polished decks, fast</a:t>
            </a:r>
            <a:r>
              <a:rPr b="0" i="0" lang="en-US" sz="1500" u="none" cap="none" strike="noStrike">
                <a:solidFill>
                  <a:srgbClr val="D9D2F2"/>
                </a:solidFill>
                <a:latin typeface="DM Sans"/>
                <a:ea typeface="DM Sans"/>
                <a:cs typeface="DM Sans"/>
                <a:sym typeface="DM Sans"/>
              </a:rPr>
              <a:t> and </a:t>
            </a:r>
            <a:r>
              <a:rPr b="1" i="0" lang="en-US" sz="1500" u="none" cap="none" strike="noStrike">
                <a:solidFill>
                  <a:srgbClr val="FBFAF6"/>
                </a:solidFill>
                <a:latin typeface="DM Sans"/>
                <a:ea typeface="DM Sans"/>
                <a:cs typeface="DM Sans"/>
                <a:sym typeface="DM Sans"/>
              </a:rPr>
              <a:t>engaging activities instead of worksheets</a:t>
            </a:r>
            <a:r>
              <a:rPr b="0" i="0" lang="en-US" sz="1500" u="none" cap="none" strike="noStrike">
                <a:solidFill>
                  <a:srgbClr val="D9D2F2"/>
                </a:solidFill>
                <a:latin typeface="DM Sans"/>
                <a:ea typeface="DM Sans"/>
                <a:cs typeface="DM Sans"/>
                <a:sym typeface="DM Sans"/>
              </a:rPr>
              <a:t>.</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AF6"/>
        </a:solidFill>
      </p:bgPr>
    </p:bg>
    <p:spTree>
      <p:nvGrpSpPr>
        <p:cNvPr id="91" name="Shape 91"/>
        <p:cNvGrpSpPr/>
        <p:nvPr/>
      </p:nvGrpSpPr>
      <p:grpSpPr>
        <a:xfrm>
          <a:off x="0" y="0"/>
          <a:ext cx="0" cy="0"/>
          <a:chOff x="0" y="0"/>
          <a:chExt cx="0" cy="0"/>
        </a:xfrm>
      </p:grpSpPr>
      <p:sp>
        <p:nvSpPr>
          <p:cNvPr id="92" name="Google Shape;92;p9"/>
          <p:cNvSpPr/>
          <p:nvPr/>
        </p:nvSpPr>
        <p:spPr>
          <a:xfrm>
            <a:off x="812800" y="812800"/>
            <a:ext cx="10883392"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ALL USING TOOLS IN YOUR AISA ACCOUNT</a:t>
            </a:r>
            <a:endParaRPr b="0" i="0" sz="1400" u="none" cap="none" strike="noStrike">
              <a:solidFill>
                <a:schemeClr val="dk1"/>
              </a:solidFill>
              <a:latin typeface="Calibri"/>
              <a:ea typeface="Calibri"/>
              <a:cs typeface="Calibri"/>
              <a:sym typeface="Calibri"/>
            </a:endParaRPr>
          </a:p>
        </p:txBody>
      </p:sp>
      <p:sp>
        <p:nvSpPr>
          <p:cNvPr id="93" name="Google Shape;93;p9"/>
          <p:cNvSpPr/>
          <p:nvPr/>
        </p:nvSpPr>
        <p:spPr>
          <a:xfrm>
            <a:off x="812800" y="1163241"/>
            <a:ext cx="10883392" cy="55116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21076C"/>
              </a:buClr>
              <a:buSzPts val="3600"/>
              <a:buFont typeface="DM Sans"/>
              <a:buNone/>
            </a:pPr>
            <a:r>
              <a:rPr b="1" i="0" lang="en-US" sz="3600" u="none" cap="none" strike="noStrike">
                <a:solidFill>
                  <a:srgbClr val="21076C"/>
                </a:solidFill>
                <a:latin typeface="DM Sans"/>
                <a:ea typeface="DM Sans"/>
                <a:cs typeface="DM Sans"/>
                <a:sym typeface="DM Sans"/>
              </a:rPr>
              <a:t>Six stations</a:t>
            </a:r>
            <a:endParaRPr b="0" i="0" sz="3600" u="none" cap="none" strike="noStrike">
              <a:solidFill>
                <a:schemeClr val="dk1"/>
              </a:solidFill>
              <a:latin typeface="Calibri"/>
              <a:ea typeface="Calibri"/>
              <a:cs typeface="Calibri"/>
              <a:sym typeface="Calibri"/>
            </a:endParaRPr>
          </a:p>
        </p:txBody>
      </p:sp>
      <p:sp>
        <p:nvSpPr>
          <p:cNvPr id="94" name="Google Shape;94;p9"/>
          <p:cNvSpPr/>
          <p:nvPr/>
        </p:nvSpPr>
        <p:spPr>
          <a:xfrm>
            <a:off x="812800" y="1993801"/>
            <a:ext cx="3420467" cy="1671042"/>
          </a:xfrm>
          <a:prstGeom prst="roundRect">
            <a:avLst>
              <a:gd fmla="val 7600"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p:nvPr/>
        </p:nvSpPr>
        <p:spPr>
          <a:xfrm>
            <a:off x="812800" y="1993801"/>
            <a:ext cx="3420467" cy="1671042"/>
          </a:xfrm>
          <a:custGeom>
            <a:rect b="b" l="l" r="r" t="t"/>
            <a:pathLst>
              <a:path extrusionOk="0" h="1671042" w="3420467">
                <a:moveTo>
                  <a:pt x="0" y="127000"/>
                </a:moveTo>
                <a:lnTo>
                  <a:pt x="0" y="127000"/>
                </a:lnTo>
                <a:cubicBezTo>
                  <a:pt x="0" y="56860"/>
                  <a:pt x="56860" y="0"/>
                  <a:pt x="127000" y="0"/>
                </a:cubicBezTo>
                <a:lnTo>
                  <a:pt x="3293467" y="0"/>
                </a:lnTo>
                <a:cubicBezTo>
                  <a:pt x="3327149" y="0"/>
                  <a:pt x="3359452" y="13380"/>
                  <a:pt x="3383270" y="37197"/>
                </a:cubicBezTo>
                <a:cubicBezTo>
                  <a:pt x="3407087" y="61015"/>
                  <a:pt x="3420467" y="93318"/>
                  <a:pt x="3420467" y="127000"/>
                </a:cubicBezTo>
                <a:lnTo>
                  <a:pt x="3420467" y="127000"/>
                </a:lnTo>
                <a:cubicBezTo>
                  <a:pt x="3420467" y="84916"/>
                  <a:pt x="3363607" y="50800"/>
                  <a:pt x="3293467"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
          <p:cNvSpPr/>
          <p:nvPr/>
        </p:nvSpPr>
        <p:spPr>
          <a:xfrm>
            <a:off x="1041400" y="2273201"/>
            <a:ext cx="3052165"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i="0" lang="en-US" sz="1200" u="none" cap="none" strike="noStrike">
                <a:solidFill>
                  <a:srgbClr val="8A6A1F"/>
                </a:solidFill>
                <a:latin typeface="DM Sans"/>
                <a:ea typeface="DM Sans"/>
                <a:cs typeface="DM Sans"/>
                <a:sym typeface="DM Sans"/>
              </a:rPr>
              <a:t>1 · CLASSROOM GEMINI</a:t>
            </a:r>
            <a:endParaRPr b="0" i="0" sz="1200" u="none" cap="none" strike="noStrike">
              <a:solidFill>
                <a:schemeClr val="dk1"/>
              </a:solidFill>
              <a:latin typeface="Calibri"/>
              <a:ea typeface="Calibri"/>
              <a:cs typeface="Calibri"/>
              <a:sym typeface="Calibri"/>
            </a:endParaRPr>
          </a:p>
        </p:txBody>
      </p:sp>
      <p:sp>
        <p:nvSpPr>
          <p:cNvPr id="97" name="Google Shape;97;p9"/>
          <p:cNvSpPr/>
          <p:nvPr/>
        </p:nvSpPr>
        <p:spPr>
          <a:xfrm>
            <a:off x="1041400" y="2562721"/>
            <a:ext cx="3052165" cy="57388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Differentiation &amp; Scaffolding</a:t>
            </a:r>
            <a:endParaRPr b="0" i="0" sz="1800" u="none" cap="none" strike="noStrike">
              <a:solidFill>
                <a:schemeClr val="dk1"/>
              </a:solidFill>
              <a:latin typeface="Calibri"/>
              <a:ea typeface="Calibri"/>
              <a:cs typeface="Calibri"/>
              <a:sym typeface="Calibri"/>
            </a:endParaRPr>
          </a:p>
        </p:txBody>
      </p:sp>
      <p:sp>
        <p:nvSpPr>
          <p:cNvPr id="98" name="Google Shape;98;p9"/>
          <p:cNvSpPr/>
          <p:nvPr/>
        </p:nvSpPr>
        <p:spPr>
          <a:xfrm>
            <a:off x="1041400" y="3187402"/>
            <a:ext cx="3052165"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“One text doesn’t fit every reader.”</a:t>
            </a:r>
            <a:endParaRPr b="0" i="0" sz="1400" u="none" cap="none" strike="noStrike">
              <a:solidFill>
                <a:schemeClr val="dk1"/>
              </a:solidFill>
              <a:latin typeface="Calibri"/>
              <a:ea typeface="Calibri"/>
              <a:cs typeface="Calibri"/>
              <a:sym typeface="Calibri"/>
            </a:endParaRPr>
          </a:p>
        </p:txBody>
      </p:sp>
      <p:sp>
        <p:nvSpPr>
          <p:cNvPr id="99" name="Google Shape;99;p9"/>
          <p:cNvSpPr/>
          <p:nvPr/>
        </p:nvSpPr>
        <p:spPr>
          <a:xfrm>
            <a:off x="4385667" y="1993801"/>
            <a:ext cx="3420566" cy="1671042"/>
          </a:xfrm>
          <a:prstGeom prst="roundRect">
            <a:avLst>
              <a:gd fmla="val 7600"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a:off x="4385667" y="1993801"/>
            <a:ext cx="3420566" cy="1671042"/>
          </a:xfrm>
          <a:custGeom>
            <a:rect b="b" l="l" r="r" t="t"/>
            <a:pathLst>
              <a:path extrusionOk="0" h="1671042" w="3420566">
                <a:moveTo>
                  <a:pt x="0" y="127000"/>
                </a:moveTo>
                <a:lnTo>
                  <a:pt x="0" y="127000"/>
                </a:lnTo>
                <a:cubicBezTo>
                  <a:pt x="0" y="56860"/>
                  <a:pt x="56860" y="0"/>
                  <a:pt x="127000" y="0"/>
                </a:cubicBezTo>
                <a:lnTo>
                  <a:pt x="3293566" y="0"/>
                </a:lnTo>
                <a:cubicBezTo>
                  <a:pt x="3327248" y="0"/>
                  <a:pt x="3359551" y="13380"/>
                  <a:pt x="3383369" y="37197"/>
                </a:cubicBezTo>
                <a:cubicBezTo>
                  <a:pt x="3407186" y="61015"/>
                  <a:pt x="3420566" y="93318"/>
                  <a:pt x="3420566" y="127000"/>
                </a:cubicBezTo>
                <a:lnTo>
                  <a:pt x="3420566" y="127000"/>
                </a:lnTo>
                <a:cubicBezTo>
                  <a:pt x="3420566" y="84916"/>
                  <a:pt x="3363706" y="50800"/>
                  <a:pt x="3293566"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a:off x="4614267" y="2273201"/>
            <a:ext cx="3052267"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i="0" lang="en-US" sz="1200" u="none" cap="none" strike="noStrike">
                <a:solidFill>
                  <a:srgbClr val="8A6A1F"/>
                </a:solidFill>
                <a:latin typeface="DM Sans"/>
                <a:ea typeface="DM Sans"/>
                <a:cs typeface="DM Sans"/>
                <a:sym typeface="DM Sans"/>
              </a:rPr>
              <a:t>2 · GEMINI &amp; SLIDES</a:t>
            </a:r>
            <a:endParaRPr b="0" i="0" sz="1200" u="none" cap="none" strike="noStrike">
              <a:solidFill>
                <a:schemeClr val="dk1"/>
              </a:solidFill>
              <a:latin typeface="Calibri"/>
              <a:ea typeface="Calibri"/>
              <a:cs typeface="Calibri"/>
              <a:sym typeface="Calibri"/>
            </a:endParaRPr>
          </a:p>
        </p:txBody>
      </p:sp>
      <p:sp>
        <p:nvSpPr>
          <p:cNvPr id="102" name="Google Shape;102;p9"/>
          <p:cNvSpPr/>
          <p:nvPr/>
        </p:nvSpPr>
        <p:spPr>
          <a:xfrm>
            <a:off x="4614267" y="2562721"/>
            <a:ext cx="3191966" cy="29964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Polished Lesson Decks, Fast</a:t>
            </a:r>
            <a:endParaRPr b="0" i="0" sz="1800" u="none" cap="none" strike="noStrike">
              <a:solidFill>
                <a:schemeClr val="dk1"/>
              </a:solidFill>
              <a:latin typeface="Calibri"/>
              <a:ea typeface="Calibri"/>
              <a:cs typeface="Calibri"/>
              <a:sym typeface="Calibri"/>
            </a:endParaRPr>
          </a:p>
        </p:txBody>
      </p:sp>
      <p:sp>
        <p:nvSpPr>
          <p:cNvPr id="103" name="Google Shape;103;p9"/>
          <p:cNvSpPr/>
          <p:nvPr/>
        </p:nvSpPr>
        <p:spPr>
          <a:xfrm>
            <a:off x="4614267" y="2913162"/>
            <a:ext cx="3052267"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“Slides take my whole evening.”</a:t>
            </a:r>
            <a:endParaRPr b="0" i="0" sz="1400" u="none" cap="none" strike="noStrike">
              <a:solidFill>
                <a:schemeClr val="dk1"/>
              </a:solidFill>
              <a:latin typeface="Calibri"/>
              <a:ea typeface="Calibri"/>
              <a:cs typeface="Calibri"/>
              <a:sym typeface="Calibri"/>
            </a:endParaRPr>
          </a:p>
        </p:txBody>
      </p:sp>
      <p:sp>
        <p:nvSpPr>
          <p:cNvPr id="104" name="Google Shape;104;p9"/>
          <p:cNvSpPr/>
          <p:nvPr/>
        </p:nvSpPr>
        <p:spPr>
          <a:xfrm>
            <a:off x="7958634" y="1993801"/>
            <a:ext cx="3420566" cy="1671042"/>
          </a:xfrm>
          <a:prstGeom prst="roundRect">
            <a:avLst>
              <a:gd fmla="val 7600"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
          <p:cNvSpPr/>
          <p:nvPr/>
        </p:nvSpPr>
        <p:spPr>
          <a:xfrm>
            <a:off x="7958634" y="1993801"/>
            <a:ext cx="3420566" cy="1671042"/>
          </a:xfrm>
          <a:custGeom>
            <a:rect b="b" l="l" r="r" t="t"/>
            <a:pathLst>
              <a:path extrusionOk="0" h="1671042" w="3420566">
                <a:moveTo>
                  <a:pt x="0" y="127000"/>
                </a:moveTo>
                <a:lnTo>
                  <a:pt x="0" y="127000"/>
                </a:lnTo>
                <a:cubicBezTo>
                  <a:pt x="0" y="56860"/>
                  <a:pt x="56860" y="0"/>
                  <a:pt x="127000" y="0"/>
                </a:cubicBezTo>
                <a:lnTo>
                  <a:pt x="3293566" y="0"/>
                </a:lnTo>
                <a:cubicBezTo>
                  <a:pt x="3327248" y="0"/>
                  <a:pt x="3359551" y="13380"/>
                  <a:pt x="3383369" y="37197"/>
                </a:cubicBezTo>
                <a:cubicBezTo>
                  <a:pt x="3407186" y="61015"/>
                  <a:pt x="3420566" y="93318"/>
                  <a:pt x="3420566" y="127000"/>
                </a:cubicBezTo>
                <a:lnTo>
                  <a:pt x="3420566" y="127000"/>
                </a:lnTo>
                <a:cubicBezTo>
                  <a:pt x="3420566" y="84916"/>
                  <a:pt x="3363706" y="50800"/>
                  <a:pt x="3293566"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9"/>
          <p:cNvSpPr/>
          <p:nvPr/>
        </p:nvSpPr>
        <p:spPr>
          <a:xfrm>
            <a:off x="8187234" y="2273201"/>
            <a:ext cx="3052267"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i="0" lang="en-US" sz="1200" u="none" cap="none" strike="noStrike">
                <a:solidFill>
                  <a:srgbClr val="8A6A1F"/>
                </a:solidFill>
                <a:latin typeface="DM Sans"/>
                <a:ea typeface="DM Sans"/>
                <a:cs typeface="DM Sans"/>
                <a:sym typeface="DM Sans"/>
              </a:rPr>
              <a:t>3 · CLASSROOM GEMINI</a:t>
            </a:r>
            <a:endParaRPr b="0" i="0" sz="1200" u="none" cap="none" strike="noStrike">
              <a:solidFill>
                <a:schemeClr val="dk1"/>
              </a:solidFill>
              <a:latin typeface="Calibri"/>
              <a:ea typeface="Calibri"/>
              <a:cs typeface="Calibri"/>
              <a:sym typeface="Calibri"/>
            </a:endParaRPr>
          </a:p>
        </p:txBody>
      </p:sp>
      <p:sp>
        <p:nvSpPr>
          <p:cNvPr id="107" name="Google Shape;107;p9"/>
          <p:cNvSpPr/>
          <p:nvPr/>
        </p:nvSpPr>
        <p:spPr>
          <a:xfrm>
            <a:off x="8187234" y="2562721"/>
            <a:ext cx="3191966" cy="29964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Engagement &amp; Participation</a:t>
            </a:r>
            <a:endParaRPr b="0" i="0" sz="1800" u="none" cap="none" strike="noStrike">
              <a:solidFill>
                <a:schemeClr val="dk1"/>
              </a:solidFill>
              <a:latin typeface="Calibri"/>
              <a:ea typeface="Calibri"/>
              <a:cs typeface="Calibri"/>
              <a:sym typeface="Calibri"/>
            </a:endParaRPr>
          </a:p>
        </p:txBody>
      </p:sp>
      <p:sp>
        <p:nvSpPr>
          <p:cNvPr id="108" name="Google Shape;108;p9"/>
          <p:cNvSpPr/>
          <p:nvPr/>
        </p:nvSpPr>
        <p:spPr>
          <a:xfrm>
            <a:off x="8187234" y="2913162"/>
            <a:ext cx="3052267"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“I need every student thinking.”</a:t>
            </a:r>
            <a:endParaRPr b="0" i="0" sz="1400" u="none" cap="none" strike="noStrike">
              <a:solidFill>
                <a:schemeClr val="dk1"/>
              </a:solidFill>
              <a:latin typeface="Calibri"/>
              <a:ea typeface="Calibri"/>
              <a:cs typeface="Calibri"/>
              <a:sym typeface="Calibri"/>
            </a:endParaRPr>
          </a:p>
        </p:txBody>
      </p:sp>
      <p:sp>
        <p:nvSpPr>
          <p:cNvPr id="109" name="Google Shape;109;p9"/>
          <p:cNvSpPr/>
          <p:nvPr/>
        </p:nvSpPr>
        <p:spPr>
          <a:xfrm>
            <a:off x="812800" y="3817243"/>
            <a:ext cx="3420467" cy="1396802"/>
          </a:xfrm>
          <a:prstGeom prst="roundRect">
            <a:avLst>
              <a:gd fmla="val 9092"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9"/>
          <p:cNvSpPr/>
          <p:nvPr/>
        </p:nvSpPr>
        <p:spPr>
          <a:xfrm>
            <a:off x="812800" y="3817243"/>
            <a:ext cx="3420467" cy="1396802"/>
          </a:xfrm>
          <a:custGeom>
            <a:rect b="b" l="l" r="r" t="t"/>
            <a:pathLst>
              <a:path extrusionOk="0" h="1396802" w="3420467">
                <a:moveTo>
                  <a:pt x="0" y="127000"/>
                </a:moveTo>
                <a:lnTo>
                  <a:pt x="0" y="127000"/>
                </a:lnTo>
                <a:cubicBezTo>
                  <a:pt x="0" y="56860"/>
                  <a:pt x="56860" y="0"/>
                  <a:pt x="127000" y="0"/>
                </a:cubicBezTo>
                <a:lnTo>
                  <a:pt x="3293467" y="0"/>
                </a:lnTo>
                <a:cubicBezTo>
                  <a:pt x="3327149" y="0"/>
                  <a:pt x="3359452" y="13380"/>
                  <a:pt x="3383270" y="37197"/>
                </a:cubicBezTo>
                <a:cubicBezTo>
                  <a:pt x="3407087" y="61015"/>
                  <a:pt x="3420467" y="93318"/>
                  <a:pt x="3420467" y="127000"/>
                </a:cubicBezTo>
                <a:lnTo>
                  <a:pt x="3420467" y="127000"/>
                </a:lnTo>
                <a:cubicBezTo>
                  <a:pt x="3420467" y="84916"/>
                  <a:pt x="3363607" y="50800"/>
                  <a:pt x="3293467"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9"/>
          <p:cNvSpPr/>
          <p:nvPr/>
        </p:nvSpPr>
        <p:spPr>
          <a:xfrm>
            <a:off x="1041400" y="4096643"/>
            <a:ext cx="3052165"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i="0" lang="en-US" sz="1200" u="none" cap="none" strike="noStrike">
                <a:solidFill>
                  <a:srgbClr val="8A6A1F"/>
                </a:solidFill>
                <a:latin typeface="DM Sans"/>
                <a:ea typeface="DM Sans"/>
                <a:cs typeface="DM Sans"/>
                <a:sym typeface="DM Sans"/>
              </a:rPr>
              <a:t>4 · GOOGLE VIDS</a:t>
            </a:r>
            <a:endParaRPr b="0" i="0" sz="1200" u="none" cap="none" strike="noStrike">
              <a:solidFill>
                <a:schemeClr val="dk1"/>
              </a:solidFill>
              <a:latin typeface="Calibri"/>
              <a:ea typeface="Calibri"/>
              <a:cs typeface="Calibri"/>
              <a:sym typeface="Calibri"/>
            </a:endParaRPr>
          </a:p>
        </p:txBody>
      </p:sp>
      <p:sp>
        <p:nvSpPr>
          <p:cNvPr id="112" name="Google Shape;112;p9"/>
          <p:cNvSpPr/>
          <p:nvPr/>
        </p:nvSpPr>
        <p:spPr>
          <a:xfrm>
            <a:off x="1041400" y="4386163"/>
            <a:ext cx="3052165" cy="29964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Turn Slides into a Video</a:t>
            </a:r>
            <a:endParaRPr b="0" i="0" sz="1800" u="none" cap="none" strike="noStrike">
              <a:solidFill>
                <a:schemeClr val="dk1"/>
              </a:solidFill>
              <a:latin typeface="Calibri"/>
              <a:ea typeface="Calibri"/>
              <a:cs typeface="Calibri"/>
              <a:sym typeface="Calibri"/>
            </a:endParaRPr>
          </a:p>
        </p:txBody>
      </p:sp>
      <p:sp>
        <p:nvSpPr>
          <p:cNvPr id="113" name="Google Shape;113;p9"/>
          <p:cNvSpPr/>
          <p:nvPr/>
        </p:nvSpPr>
        <p:spPr>
          <a:xfrm>
            <a:off x="1041400" y="4736604"/>
            <a:ext cx="3052165"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“Absent students miss the lesson.”</a:t>
            </a:r>
            <a:endParaRPr b="0" i="0" sz="1400" u="none" cap="none" strike="noStrike">
              <a:solidFill>
                <a:schemeClr val="dk1"/>
              </a:solidFill>
              <a:latin typeface="Calibri"/>
              <a:ea typeface="Calibri"/>
              <a:cs typeface="Calibri"/>
              <a:sym typeface="Calibri"/>
            </a:endParaRPr>
          </a:p>
        </p:txBody>
      </p:sp>
      <p:sp>
        <p:nvSpPr>
          <p:cNvPr id="114" name="Google Shape;114;p9"/>
          <p:cNvSpPr/>
          <p:nvPr/>
        </p:nvSpPr>
        <p:spPr>
          <a:xfrm>
            <a:off x="4385667" y="3817243"/>
            <a:ext cx="3420566" cy="1396802"/>
          </a:xfrm>
          <a:prstGeom prst="roundRect">
            <a:avLst>
              <a:gd fmla="val 9092"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9"/>
          <p:cNvSpPr/>
          <p:nvPr/>
        </p:nvSpPr>
        <p:spPr>
          <a:xfrm>
            <a:off x="4385667" y="3817243"/>
            <a:ext cx="3420566" cy="1396802"/>
          </a:xfrm>
          <a:custGeom>
            <a:rect b="b" l="l" r="r" t="t"/>
            <a:pathLst>
              <a:path extrusionOk="0" h="1396802" w="3420566">
                <a:moveTo>
                  <a:pt x="0" y="127000"/>
                </a:moveTo>
                <a:lnTo>
                  <a:pt x="0" y="127000"/>
                </a:lnTo>
                <a:cubicBezTo>
                  <a:pt x="0" y="56860"/>
                  <a:pt x="56860" y="0"/>
                  <a:pt x="127000" y="0"/>
                </a:cubicBezTo>
                <a:lnTo>
                  <a:pt x="3293566" y="0"/>
                </a:lnTo>
                <a:cubicBezTo>
                  <a:pt x="3327248" y="0"/>
                  <a:pt x="3359551" y="13380"/>
                  <a:pt x="3383369" y="37197"/>
                </a:cubicBezTo>
                <a:cubicBezTo>
                  <a:pt x="3407186" y="61015"/>
                  <a:pt x="3420566" y="93318"/>
                  <a:pt x="3420566" y="127000"/>
                </a:cubicBezTo>
                <a:lnTo>
                  <a:pt x="3420566" y="127000"/>
                </a:lnTo>
                <a:cubicBezTo>
                  <a:pt x="3420566" y="84916"/>
                  <a:pt x="3363706" y="50800"/>
                  <a:pt x="3293566"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9"/>
          <p:cNvSpPr/>
          <p:nvPr/>
        </p:nvSpPr>
        <p:spPr>
          <a:xfrm>
            <a:off x="4614267" y="4096643"/>
            <a:ext cx="3052267"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i="0" lang="en-US" sz="1200" u="none" cap="none" strike="noStrike">
                <a:solidFill>
                  <a:srgbClr val="8A6A1F"/>
                </a:solidFill>
                <a:latin typeface="DM Sans"/>
                <a:ea typeface="DM Sans"/>
                <a:cs typeface="DM Sans"/>
                <a:sym typeface="DM Sans"/>
              </a:rPr>
              <a:t>5 · CANVAS + ACTIVITY HUB</a:t>
            </a:r>
            <a:endParaRPr b="0" i="0" sz="1200" u="none" cap="none" strike="noStrike">
              <a:solidFill>
                <a:schemeClr val="dk1"/>
              </a:solidFill>
              <a:latin typeface="Calibri"/>
              <a:ea typeface="Calibri"/>
              <a:cs typeface="Calibri"/>
              <a:sym typeface="Calibri"/>
            </a:endParaRPr>
          </a:p>
        </p:txBody>
      </p:sp>
      <p:sp>
        <p:nvSpPr>
          <p:cNvPr id="117" name="Google Shape;117;p9"/>
          <p:cNvSpPr/>
          <p:nvPr/>
        </p:nvSpPr>
        <p:spPr>
          <a:xfrm>
            <a:off x="4614267" y="4386163"/>
            <a:ext cx="3052267" cy="29964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Code Class Activities</a:t>
            </a:r>
            <a:endParaRPr b="0" i="0" sz="1800" u="none" cap="none" strike="noStrike">
              <a:solidFill>
                <a:schemeClr val="dk1"/>
              </a:solidFill>
              <a:latin typeface="Calibri"/>
              <a:ea typeface="Calibri"/>
              <a:cs typeface="Calibri"/>
              <a:sym typeface="Calibri"/>
            </a:endParaRPr>
          </a:p>
        </p:txBody>
      </p:sp>
      <p:sp>
        <p:nvSpPr>
          <p:cNvPr id="118" name="Google Shape;118;p9"/>
          <p:cNvSpPr/>
          <p:nvPr/>
        </p:nvSpPr>
        <p:spPr>
          <a:xfrm>
            <a:off x="4614267" y="4736604"/>
            <a:ext cx="3052267"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“I want a game, but I can’t code.”</a:t>
            </a:r>
            <a:endParaRPr b="0" i="0" sz="1400" u="none" cap="none" strike="noStrike">
              <a:solidFill>
                <a:schemeClr val="dk1"/>
              </a:solidFill>
              <a:latin typeface="Calibri"/>
              <a:ea typeface="Calibri"/>
              <a:cs typeface="Calibri"/>
              <a:sym typeface="Calibri"/>
            </a:endParaRPr>
          </a:p>
        </p:txBody>
      </p:sp>
      <p:sp>
        <p:nvSpPr>
          <p:cNvPr id="119" name="Google Shape;119;p9"/>
          <p:cNvSpPr/>
          <p:nvPr/>
        </p:nvSpPr>
        <p:spPr>
          <a:xfrm>
            <a:off x="7958634" y="3817243"/>
            <a:ext cx="3420566" cy="1396802"/>
          </a:xfrm>
          <a:prstGeom prst="roundRect">
            <a:avLst>
              <a:gd fmla="val 9092"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
          <p:cNvSpPr/>
          <p:nvPr/>
        </p:nvSpPr>
        <p:spPr>
          <a:xfrm>
            <a:off x="7958634" y="3817243"/>
            <a:ext cx="3420566" cy="1396802"/>
          </a:xfrm>
          <a:custGeom>
            <a:rect b="b" l="l" r="r" t="t"/>
            <a:pathLst>
              <a:path extrusionOk="0" h="1396802" w="3420566">
                <a:moveTo>
                  <a:pt x="0" y="127000"/>
                </a:moveTo>
                <a:lnTo>
                  <a:pt x="0" y="127000"/>
                </a:lnTo>
                <a:cubicBezTo>
                  <a:pt x="0" y="56860"/>
                  <a:pt x="56860" y="0"/>
                  <a:pt x="127000" y="0"/>
                </a:cubicBezTo>
                <a:lnTo>
                  <a:pt x="3293566" y="0"/>
                </a:lnTo>
                <a:cubicBezTo>
                  <a:pt x="3327248" y="0"/>
                  <a:pt x="3359551" y="13380"/>
                  <a:pt x="3383369" y="37197"/>
                </a:cubicBezTo>
                <a:cubicBezTo>
                  <a:pt x="3407186" y="61015"/>
                  <a:pt x="3420566" y="93318"/>
                  <a:pt x="3420566" y="127000"/>
                </a:cubicBezTo>
                <a:lnTo>
                  <a:pt x="3420566" y="127000"/>
                </a:lnTo>
                <a:cubicBezTo>
                  <a:pt x="3420566" y="84916"/>
                  <a:pt x="3363706" y="50800"/>
                  <a:pt x="3293566"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9"/>
          <p:cNvSpPr/>
          <p:nvPr/>
        </p:nvSpPr>
        <p:spPr>
          <a:xfrm>
            <a:off x="8187234" y="4096643"/>
            <a:ext cx="3052267"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i="0" lang="en-US" sz="1200" u="none" cap="none" strike="noStrike">
                <a:solidFill>
                  <a:srgbClr val="8A6A1F"/>
                </a:solidFill>
                <a:latin typeface="DM Sans"/>
                <a:ea typeface="DM Sans"/>
                <a:cs typeface="DM Sans"/>
                <a:sym typeface="DM Sans"/>
              </a:rPr>
              <a:t>6 · BUILT AT AISA</a:t>
            </a:r>
            <a:endParaRPr b="0" i="0" sz="1200" u="none" cap="none" strike="noStrike">
              <a:solidFill>
                <a:schemeClr val="dk1"/>
              </a:solidFill>
              <a:latin typeface="Calibri"/>
              <a:ea typeface="Calibri"/>
              <a:cs typeface="Calibri"/>
              <a:sym typeface="Calibri"/>
            </a:endParaRPr>
          </a:p>
        </p:txBody>
      </p:sp>
      <p:sp>
        <p:nvSpPr>
          <p:cNvPr id="122" name="Google Shape;122;p9"/>
          <p:cNvSpPr/>
          <p:nvPr/>
        </p:nvSpPr>
        <p:spPr>
          <a:xfrm>
            <a:off x="8187234" y="4386163"/>
            <a:ext cx="3052267" cy="29964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Data Anonymizer</a:t>
            </a:r>
            <a:endParaRPr b="0" i="0" sz="1800" u="none" cap="none" strike="noStrike">
              <a:solidFill>
                <a:schemeClr val="dk1"/>
              </a:solidFill>
              <a:latin typeface="Calibri"/>
              <a:ea typeface="Calibri"/>
              <a:cs typeface="Calibri"/>
              <a:sym typeface="Calibri"/>
            </a:endParaRPr>
          </a:p>
        </p:txBody>
      </p:sp>
      <p:sp>
        <p:nvSpPr>
          <p:cNvPr id="123" name="Google Shape;123;p9"/>
          <p:cNvSpPr/>
          <p:nvPr/>
        </p:nvSpPr>
        <p:spPr>
          <a:xfrm>
            <a:off x="8187234" y="4736604"/>
            <a:ext cx="3052267"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“My data has student names in it.”</a:t>
            </a:r>
            <a:endParaRPr b="0" i="0" sz="1400" u="none" cap="none" strike="noStrike">
              <a:solidFill>
                <a:schemeClr val="dk1"/>
              </a:solidFill>
              <a:latin typeface="Calibri"/>
              <a:ea typeface="Calibri"/>
              <a:cs typeface="Calibri"/>
              <a:sym typeface="Calibri"/>
            </a:endParaRPr>
          </a:p>
        </p:txBody>
      </p:sp>
      <p:sp>
        <p:nvSpPr>
          <p:cNvPr id="124" name="Google Shape;124;p9"/>
          <p:cNvSpPr/>
          <p:nvPr/>
        </p:nvSpPr>
        <p:spPr>
          <a:xfrm>
            <a:off x="4430125" y="5366450"/>
            <a:ext cx="3420600" cy="1491600"/>
          </a:xfrm>
          <a:prstGeom prst="roundRect">
            <a:avLst>
              <a:gd fmla="val 7600"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
          <p:cNvSpPr/>
          <p:nvPr/>
        </p:nvSpPr>
        <p:spPr>
          <a:xfrm>
            <a:off x="4430122" y="5314401"/>
            <a:ext cx="3420566" cy="1671042"/>
          </a:xfrm>
          <a:custGeom>
            <a:rect b="b" l="l" r="r" t="t"/>
            <a:pathLst>
              <a:path extrusionOk="0" h="1671042" w="3420566">
                <a:moveTo>
                  <a:pt x="0" y="127000"/>
                </a:moveTo>
                <a:lnTo>
                  <a:pt x="0" y="127000"/>
                </a:lnTo>
                <a:cubicBezTo>
                  <a:pt x="0" y="56860"/>
                  <a:pt x="56860" y="0"/>
                  <a:pt x="127000" y="0"/>
                </a:cubicBezTo>
                <a:lnTo>
                  <a:pt x="3293566" y="0"/>
                </a:lnTo>
                <a:cubicBezTo>
                  <a:pt x="3327248" y="0"/>
                  <a:pt x="3359551" y="13380"/>
                  <a:pt x="3383369" y="37197"/>
                </a:cubicBezTo>
                <a:cubicBezTo>
                  <a:pt x="3407186" y="61015"/>
                  <a:pt x="3420566" y="93318"/>
                  <a:pt x="3420566" y="127000"/>
                </a:cubicBezTo>
                <a:lnTo>
                  <a:pt x="3420566" y="127000"/>
                </a:lnTo>
                <a:cubicBezTo>
                  <a:pt x="3420566" y="84916"/>
                  <a:pt x="3363706" y="50800"/>
                  <a:pt x="3293566" y="50800"/>
                </a:cubicBezTo>
                <a:lnTo>
                  <a:pt x="127000" y="50800"/>
                </a:lnTo>
                <a:cubicBezTo>
                  <a:pt x="56860" y="50800"/>
                  <a:pt x="0" y="84916"/>
                  <a:pt x="0" y="127000"/>
                </a:cubicBezTo>
                <a:close/>
              </a:path>
            </a:pathLst>
          </a:custGeom>
          <a:solidFill>
            <a:srgbClr val="D8B6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9"/>
          <p:cNvSpPr/>
          <p:nvPr/>
        </p:nvSpPr>
        <p:spPr>
          <a:xfrm>
            <a:off x="4569847" y="5630526"/>
            <a:ext cx="3052200" cy="23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200"/>
              <a:buFont typeface="DM Sans"/>
              <a:buNone/>
            </a:pPr>
            <a:r>
              <a:rPr b="1" lang="en-US" sz="1200">
                <a:solidFill>
                  <a:srgbClr val="8A6A1F"/>
                </a:solidFill>
                <a:latin typeface="DM Sans"/>
                <a:ea typeface="DM Sans"/>
                <a:cs typeface="DM Sans"/>
                <a:sym typeface="DM Sans"/>
              </a:rPr>
              <a:t>7</a:t>
            </a:r>
            <a:r>
              <a:rPr b="1" i="0" lang="en-US" sz="1200" u="none" cap="none" strike="noStrike">
                <a:solidFill>
                  <a:srgbClr val="8A6A1F"/>
                </a:solidFill>
                <a:latin typeface="DM Sans"/>
                <a:ea typeface="DM Sans"/>
                <a:cs typeface="DM Sans"/>
                <a:sym typeface="DM Sans"/>
              </a:rPr>
              <a:t> · Learning Hub </a:t>
            </a:r>
            <a:r>
              <a:rPr b="1" lang="en-US" sz="1200">
                <a:solidFill>
                  <a:srgbClr val="8A6A1F"/>
                </a:solidFill>
                <a:latin typeface="DM Sans"/>
                <a:ea typeface="DM Sans"/>
                <a:cs typeface="DM Sans"/>
                <a:sym typeface="DM Sans"/>
              </a:rPr>
              <a:t>Online Module</a:t>
            </a:r>
            <a:endParaRPr b="0" i="0" sz="1200" u="none" cap="none" strike="noStrike">
              <a:solidFill>
                <a:schemeClr val="dk1"/>
              </a:solidFill>
              <a:latin typeface="Calibri"/>
              <a:ea typeface="Calibri"/>
              <a:cs typeface="Calibri"/>
              <a:sym typeface="Calibri"/>
            </a:endParaRPr>
          </a:p>
        </p:txBody>
      </p:sp>
      <p:sp>
        <p:nvSpPr>
          <p:cNvPr id="127" name="Google Shape;127;p9"/>
          <p:cNvSpPr/>
          <p:nvPr/>
        </p:nvSpPr>
        <p:spPr>
          <a:xfrm>
            <a:off x="4544422" y="5935371"/>
            <a:ext cx="3192000" cy="2997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1800"/>
              <a:buFont typeface="DM Sans"/>
              <a:buNone/>
            </a:pPr>
            <a:r>
              <a:rPr b="1" lang="en-US" sz="1800">
                <a:solidFill>
                  <a:srgbClr val="21076C"/>
                </a:solidFill>
                <a:latin typeface="DM Sans"/>
                <a:ea typeface="DM Sans"/>
                <a:cs typeface="DM Sans"/>
                <a:sym typeface="DM Sans"/>
              </a:rPr>
              <a:t>Academic Integrity &amp; AI</a:t>
            </a:r>
            <a:endParaRPr b="0" i="0" sz="1800" u="none" cap="none" strike="noStrike">
              <a:solidFill>
                <a:schemeClr val="dk1"/>
              </a:solidFill>
              <a:latin typeface="Calibri"/>
              <a:ea typeface="Calibri"/>
              <a:cs typeface="Calibri"/>
              <a:sym typeface="Calibri"/>
            </a:endParaRPr>
          </a:p>
        </p:txBody>
      </p:sp>
      <p:sp>
        <p:nvSpPr>
          <p:cNvPr id="128" name="Google Shape;128;p9"/>
          <p:cNvSpPr/>
          <p:nvPr/>
        </p:nvSpPr>
        <p:spPr>
          <a:xfrm>
            <a:off x="4569847" y="6301137"/>
            <a:ext cx="3052200" cy="2742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400"/>
              <a:buFont typeface="DM Sans"/>
              <a:buNone/>
            </a:pPr>
            <a:r>
              <a:rPr b="0" i="0" lang="en-US" sz="1400" u="none" cap="none" strike="noStrike">
                <a:solidFill>
                  <a:srgbClr val="3D3560"/>
                </a:solidFill>
                <a:latin typeface="DM Sans"/>
                <a:ea typeface="DM Sans"/>
                <a:cs typeface="DM Sans"/>
                <a:sym typeface="DM Sans"/>
              </a:rPr>
              <a:t>“</a:t>
            </a:r>
            <a:r>
              <a:rPr lang="en-US">
                <a:solidFill>
                  <a:srgbClr val="3D3560"/>
                </a:solidFill>
                <a:latin typeface="DM Sans"/>
                <a:ea typeface="DM Sans"/>
                <a:cs typeface="DM Sans"/>
                <a:sym typeface="DM Sans"/>
              </a:rPr>
              <a:t>Does the school have any AI detection software?</a:t>
            </a:r>
            <a:r>
              <a:rPr b="0" i="0" lang="en-US" sz="1400" u="none" cap="none" strike="noStrike">
                <a:solidFill>
                  <a:srgbClr val="3D3560"/>
                </a:solidFill>
                <a:latin typeface="DM Sans"/>
                <a:ea typeface="DM Sans"/>
                <a:cs typeface="DM Sans"/>
                <a:sym typeface="DM Sans"/>
              </a:rPr>
              <a: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FA"/>
        </a:solidFill>
      </p:bgPr>
    </p:bg>
    <p:spTree>
      <p:nvGrpSpPr>
        <p:cNvPr id="133" name="Shape 133"/>
        <p:cNvGrpSpPr/>
        <p:nvPr/>
      </p:nvGrpSpPr>
      <p:grpSpPr>
        <a:xfrm>
          <a:off x="0" y="0"/>
          <a:ext cx="0" cy="0"/>
          <a:chOff x="0" y="0"/>
          <a:chExt cx="0" cy="0"/>
        </a:xfrm>
      </p:grpSpPr>
      <p:sp>
        <p:nvSpPr>
          <p:cNvPr id="134" name="Google Shape;134;p10"/>
          <p:cNvSpPr/>
          <p:nvPr/>
        </p:nvSpPr>
        <p:spPr>
          <a:xfrm>
            <a:off x="812800" y="2133699"/>
            <a:ext cx="10883392"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TODAY’S GOAL</a:t>
            </a:r>
            <a:endParaRPr b="0" i="0" sz="1400" u="none" cap="none" strike="noStrike">
              <a:solidFill>
                <a:schemeClr val="dk1"/>
              </a:solidFill>
              <a:latin typeface="Calibri"/>
              <a:ea typeface="Calibri"/>
              <a:cs typeface="Calibri"/>
              <a:sym typeface="Calibri"/>
            </a:endParaRPr>
          </a:p>
        </p:txBody>
      </p:sp>
      <p:sp>
        <p:nvSpPr>
          <p:cNvPr id="135" name="Google Shape;135;p10"/>
          <p:cNvSpPr/>
          <p:nvPr/>
        </p:nvSpPr>
        <p:spPr>
          <a:xfrm>
            <a:off x="812800" y="2687340"/>
            <a:ext cx="10464800" cy="13664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1076C"/>
              </a:buClr>
              <a:buSzPts val="4800"/>
              <a:buFont typeface="DM Sans"/>
              <a:buNone/>
            </a:pPr>
            <a:r>
              <a:rPr b="1" i="0" lang="en-US" sz="4800" u="none" cap="none" strike="noStrike">
                <a:solidFill>
                  <a:srgbClr val="21076C"/>
                </a:solidFill>
                <a:latin typeface="DM Sans"/>
                <a:ea typeface="DM Sans"/>
                <a:cs typeface="DM Sans"/>
                <a:sym typeface="DM Sans"/>
              </a:rPr>
              <a:t>You won’t use a tool until you’ve used it once.</a:t>
            </a:r>
            <a:endParaRPr b="0" i="0" sz="4800" u="none" cap="none" strike="noStrike">
              <a:solidFill>
                <a:schemeClr val="dk1"/>
              </a:solidFill>
              <a:latin typeface="Calibri"/>
              <a:ea typeface="Calibri"/>
              <a:cs typeface="Calibri"/>
              <a:sym typeface="Calibri"/>
            </a:endParaRPr>
          </a:p>
        </p:txBody>
      </p:sp>
      <p:sp>
        <p:nvSpPr>
          <p:cNvPr id="136" name="Google Shape;136;p10"/>
          <p:cNvSpPr/>
          <p:nvPr/>
        </p:nvSpPr>
        <p:spPr>
          <a:xfrm>
            <a:off x="812800" y="4333180"/>
            <a:ext cx="981075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2200"/>
              <a:buFont typeface="DM Sans"/>
              <a:buNone/>
            </a:pPr>
            <a:r>
              <a:rPr b="0" i="0" lang="en-US" sz="2200" u="none" cap="none" strike="noStrike">
                <a:solidFill>
                  <a:srgbClr val="3D3560"/>
                </a:solidFill>
                <a:latin typeface="DM Sans"/>
                <a:ea typeface="DM Sans"/>
                <a:cs typeface="DM Sans"/>
                <a:sym typeface="DM Sans"/>
              </a:rPr>
              <a:t>So no demos today. You’ll build real resources for lessons you’re teaching soon.</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076C"/>
        </a:solidFill>
      </p:bgPr>
    </p:bg>
    <p:spTree>
      <p:nvGrpSpPr>
        <p:cNvPr id="141" name="Shape 141"/>
        <p:cNvGrpSpPr/>
        <p:nvPr/>
      </p:nvGrpSpPr>
      <p:grpSpPr>
        <a:xfrm>
          <a:off x="0" y="0"/>
          <a:ext cx="0" cy="0"/>
          <a:chOff x="0" y="0"/>
          <a:chExt cx="0" cy="0"/>
        </a:xfrm>
      </p:grpSpPr>
      <p:sp>
        <p:nvSpPr>
          <p:cNvPr id="142" name="Google Shape;142;p11"/>
          <p:cNvSpPr/>
          <p:nvPr/>
        </p:nvSpPr>
        <p:spPr>
          <a:xfrm>
            <a:off x="812800" y="812800"/>
            <a:ext cx="10883392"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1400"/>
              <a:buFont typeface="DM Sans"/>
              <a:buNone/>
            </a:pPr>
            <a:r>
              <a:rPr b="1" i="0" lang="en-US" sz="1400" u="none" cap="none" strike="noStrike">
                <a:solidFill>
                  <a:srgbClr val="D8B664"/>
                </a:solidFill>
                <a:latin typeface="DM Sans"/>
                <a:ea typeface="DM Sans"/>
                <a:cs typeface="DM Sans"/>
                <a:sym typeface="DM Sans"/>
              </a:rPr>
              <a:t>BEFORE YOU START</a:t>
            </a:r>
            <a:endParaRPr b="0" i="0" sz="1400" u="none" cap="none" strike="noStrike">
              <a:solidFill>
                <a:schemeClr val="dk1"/>
              </a:solidFill>
              <a:latin typeface="Calibri"/>
              <a:ea typeface="Calibri"/>
              <a:cs typeface="Calibri"/>
              <a:sym typeface="Calibri"/>
            </a:endParaRPr>
          </a:p>
        </p:txBody>
      </p:sp>
      <p:sp>
        <p:nvSpPr>
          <p:cNvPr id="143" name="Google Shape;143;p11"/>
          <p:cNvSpPr/>
          <p:nvPr/>
        </p:nvSpPr>
        <p:spPr>
          <a:xfrm>
            <a:off x="812800" y="1163241"/>
            <a:ext cx="10883392" cy="6096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FBFAF6"/>
              </a:buClr>
              <a:buSzPts val="4000"/>
              <a:buFont typeface="DM Sans"/>
              <a:buNone/>
            </a:pPr>
            <a:r>
              <a:rPr b="1" i="0" lang="en-US" sz="4000" u="none" cap="none" strike="noStrike">
                <a:solidFill>
                  <a:srgbClr val="FBFAF6"/>
                </a:solidFill>
                <a:latin typeface="DM Sans"/>
                <a:ea typeface="DM Sans"/>
                <a:cs typeface="DM Sans"/>
                <a:sym typeface="DM Sans"/>
              </a:rPr>
              <a:t>Two ground rules</a:t>
            </a:r>
            <a:endParaRPr b="0" i="0" sz="4000" u="none" cap="none" strike="noStrike">
              <a:solidFill>
                <a:schemeClr val="dk1"/>
              </a:solidFill>
              <a:latin typeface="Calibri"/>
              <a:ea typeface="Calibri"/>
              <a:cs typeface="Calibri"/>
              <a:sym typeface="Calibri"/>
            </a:endParaRPr>
          </a:p>
        </p:txBody>
      </p:sp>
      <p:sp>
        <p:nvSpPr>
          <p:cNvPr id="144" name="Google Shape;144;p11"/>
          <p:cNvSpPr/>
          <p:nvPr/>
        </p:nvSpPr>
        <p:spPr>
          <a:xfrm>
            <a:off x="819150" y="2160191"/>
            <a:ext cx="5143500" cy="2806601"/>
          </a:xfrm>
          <a:prstGeom prst="roundRect">
            <a:avLst>
              <a:gd fmla="val 5204" name="adj"/>
            </a:avLst>
          </a:prstGeom>
          <a:solidFill>
            <a:srgbClr val="2E1080"/>
          </a:solidFill>
          <a:ln cap="flat" cmpd="sng" w="12700">
            <a:solidFill>
              <a:srgbClr val="D8B66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a:off x="1181100" y="2522141"/>
            <a:ext cx="4552188" cy="635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8B664"/>
              </a:buClr>
              <a:buSzPts val="4800"/>
              <a:buFont typeface="DM Sans"/>
              <a:buNone/>
            </a:pPr>
            <a:r>
              <a:rPr b="1" i="0" lang="en-US" sz="4800" u="none" cap="none" strike="noStrike">
                <a:solidFill>
                  <a:srgbClr val="D8B664"/>
                </a:solidFill>
                <a:latin typeface="DM Sans"/>
                <a:ea typeface="DM Sans"/>
                <a:cs typeface="DM Sans"/>
                <a:sym typeface="DM Sans"/>
              </a:rPr>
              <a:t>1</a:t>
            </a:r>
            <a:endParaRPr b="0" i="0" sz="4800" u="none" cap="none" strike="noStrike">
              <a:solidFill>
                <a:schemeClr val="dk1"/>
              </a:solidFill>
              <a:latin typeface="Calibri"/>
              <a:ea typeface="Calibri"/>
              <a:cs typeface="Calibri"/>
              <a:sym typeface="Calibri"/>
            </a:endParaRPr>
          </a:p>
        </p:txBody>
      </p:sp>
      <p:sp>
        <p:nvSpPr>
          <p:cNvPr id="146" name="Google Shape;146;p11"/>
          <p:cNvSpPr/>
          <p:nvPr/>
        </p:nvSpPr>
        <p:spPr>
          <a:xfrm>
            <a:off x="1181100" y="3258741"/>
            <a:ext cx="4552188" cy="39112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BFAF6"/>
              </a:buClr>
              <a:buSzPts val="2400"/>
              <a:buFont typeface="DM Sans"/>
              <a:buNone/>
            </a:pPr>
            <a:r>
              <a:rPr b="1" i="0" lang="en-US" sz="2400" u="none" cap="none" strike="noStrike">
                <a:solidFill>
                  <a:srgbClr val="FBFAF6"/>
                </a:solidFill>
                <a:latin typeface="DM Sans"/>
                <a:ea typeface="DM Sans"/>
                <a:cs typeface="DM Sans"/>
                <a:sym typeface="DM Sans"/>
              </a:rPr>
              <a:t>No student personal data</a:t>
            </a:r>
            <a:endParaRPr b="0" i="0" sz="2400" u="none" cap="none" strike="noStrike">
              <a:solidFill>
                <a:schemeClr val="dk1"/>
              </a:solidFill>
              <a:latin typeface="Calibri"/>
              <a:ea typeface="Calibri"/>
              <a:cs typeface="Calibri"/>
              <a:sym typeface="Calibri"/>
            </a:endParaRPr>
          </a:p>
        </p:txBody>
      </p:sp>
      <p:sp>
        <p:nvSpPr>
          <p:cNvPr id="147" name="Google Shape;147;p11"/>
          <p:cNvSpPr/>
          <p:nvPr/>
        </p:nvSpPr>
        <p:spPr>
          <a:xfrm>
            <a:off x="1181100" y="3751461"/>
            <a:ext cx="4552188" cy="594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Describe your class in general terms. Names, IDs and wellbeing details never go into an AI tool.</a:t>
            </a:r>
            <a:endParaRPr b="0" i="0" sz="1600" u="none" cap="none" strike="noStrike">
              <a:solidFill>
                <a:schemeClr val="dk1"/>
              </a:solidFill>
              <a:latin typeface="Calibri"/>
              <a:ea typeface="Calibri"/>
              <a:cs typeface="Calibri"/>
              <a:sym typeface="Calibri"/>
            </a:endParaRPr>
          </a:p>
        </p:txBody>
      </p:sp>
      <p:sp>
        <p:nvSpPr>
          <p:cNvPr id="148" name="Google Shape;148;p11"/>
          <p:cNvSpPr/>
          <p:nvPr/>
        </p:nvSpPr>
        <p:spPr>
          <a:xfrm>
            <a:off x="6229350" y="2160191"/>
            <a:ext cx="5143500" cy="2806601"/>
          </a:xfrm>
          <a:prstGeom prst="roundRect">
            <a:avLst>
              <a:gd fmla="val 5204" name="adj"/>
            </a:avLst>
          </a:prstGeom>
          <a:solidFill>
            <a:srgbClr val="2E1080"/>
          </a:solidFill>
          <a:ln cap="flat" cmpd="sng" w="12700">
            <a:solidFill>
              <a:srgbClr val="D8B66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1"/>
          <p:cNvSpPr/>
          <p:nvPr/>
        </p:nvSpPr>
        <p:spPr>
          <a:xfrm>
            <a:off x="6591300" y="2522141"/>
            <a:ext cx="4552188" cy="635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8B664"/>
              </a:buClr>
              <a:buSzPts val="4800"/>
              <a:buFont typeface="DM Sans"/>
              <a:buNone/>
            </a:pPr>
            <a:r>
              <a:rPr b="1" i="0" lang="en-US" sz="4800" u="none" cap="none" strike="noStrike">
                <a:solidFill>
                  <a:srgbClr val="D8B664"/>
                </a:solidFill>
                <a:latin typeface="DM Sans"/>
                <a:ea typeface="DM Sans"/>
                <a:cs typeface="DM Sans"/>
                <a:sym typeface="DM Sans"/>
              </a:rPr>
              <a:t>2</a:t>
            </a:r>
            <a:endParaRPr b="0" i="0" sz="4800" u="none" cap="none" strike="noStrike">
              <a:solidFill>
                <a:schemeClr val="dk1"/>
              </a:solidFill>
              <a:latin typeface="Calibri"/>
              <a:ea typeface="Calibri"/>
              <a:cs typeface="Calibri"/>
              <a:sym typeface="Calibri"/>
            </a:endParaRPr>
          </a:p>
        </p:txBody>
      </p:sp>
      <p:sp>
        <p:nvSpPr>
          <p:cNvPr id="150" name="Google Shape;150;p11"/>
          <p:cNvSpPr/>
          <p:nvPr/>
        </p:nvSpPr>
        <p:spPr>
          <a:xfrm>
            <a:off x="6591300" y="3258741"/>
            <a:ext cx="4552188" cy="39112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BFAF6"/>
              </a:buClr>
              <a:buSzPts val="2400"/>
              <a:buFont typeface="DM Sans"/>
              <a:buNone/>
            </a:pPr>
            <a:r>
              <a:rPr b="1" i="0" lang="en-US" sz="2400" u="none" cap="none" strike="noStrike">
                <a:solidFill>
                  <a:srgbClr val="FBFAF6"/>
                </a:solidFill>
                <a:latin typeface="DM Sans"/>
                <a:ea typeface="DM Sans"/>
                <a:cs typeface="DM Sans"/>
                <a:sym typeface="DM Sans"/>
              </a:rPr>
              <a:t>You are the expert</a:t>
            </a:r>
            <a:endParaRPr b="0" i="0" sz="2400" u="none" cap="none" strike="noStrike">
              <a:solidFill>
                <a:schemeClr val="dk1"/>
              </a:solidFill>
              <a:latin typeface="Calibri"/>
              <a:ea typeface="Calibri"/>
              <a:cs typeface="Calibri"/>
              <a:sym typeface="Calibri"/>
            </a:endParaRPr>
          </a:p>
        </p:txBody>
      </p:sp>
      <p:sp>
        <p:nvSpPr>
          <p:cNvPr id="151" name="Google Shape;151;p11"/>
          <p:cNvSpPr/>
          <p:nvPr/>
        </p:nvSpPr>
        <p:spPr>
          <a:xfrm>
            <a:off x="6591300" y="3751461"/>
            <a:ext cx="4552188" cy="8787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Check every fact before students see it. In our demos Gemini unbalanced a chemical equation and invented a statistic.</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FA"/>
        </a:solidFill>
      </p:bgPr>
    </p:bg>
    <p:spTree>
      <p:nvGrpSpPr>
        <p:cNvPr id="156" name="Shape 156"/>
        <p:cNvGrpSpPr/>
        <p:nvPr/>
      </p:nvGrpSpPr>
      <p:grpSpPr>
        <a:xfrm>
          <a:off x="0" y="0"/>
          <a:ext cx="0" cy="0"/>
          <a:chOff x="0" y="0"/>
          <a:chExt cx="0" cy="0"/>
        </a:xfrm>
      </p:grpSpPr>
      <p:sp>
        <p:nvSpPr>
          <p:cNvPr id="157" name="Google Shape;157;p12"/>
          <p:cNvSpPr/>
          <p:nvPr/>
        </p:nvSpPr>
        <p:spPr>
          <a:xfrm>
            <a:off x="812800" y="1774329"/>
            <a:ext cx="5679504"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HOW IT WORKS</a:t>
            </a:r>
            <a:endParaRPr b="0" i="0" sz="1400" u="none" cap="none" strike="noStrike">
              <a:solidFill>
                <a:schemeClr val="dk1"/>
              </a:solidFill>
              <a:latin typeface="Calibri"/>
              <a:ea typeface="Calibri"/>
              <a:cs typeface="Calibri"/>
              <a:sym typeface="Calibri"/>
            </a:endParaRPr>
          </a:p>
        </p:txBody>
      </p:sp>
      <p:sp>
        <p:nvSpPr>
          <p:cNvPr id="158" name="Google Shape;158;p12"/>
          <p:cNvSpPr/>
          <p:nvPr/>
        </p:nvSpPr>
        <p:spPr>
          <a:xfrm>
            <a:off x="812800" y="2124770"/>
            <a:ext cx="5679504" cy="55116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21076C"/>
              </a:buClr>
              <a:buSzPts val="3600"/>
              <a:buFont typeface="DM Sans"/>
              <a:buNone/>
            </a:pPr>
            <a:r>
              <a:rPr b="1" i="0" lang="en-US" sz="3600" u="none" cap="none" strike="noStrike">
                <a:solidFill>
                  <a:srgbClr val="21076C"/>
                </a:solidFill>
                <a:latin typeface="DM Sans"/>
                <a:ea typeface="DM Sans"/>
                <a:cs typeface="DM Sans"/>
                <a:sym typeface="DM Sans"/>
              </a:rPr>
              <a:t>Four steps</a:t>
            </a:r>
            <a:endParaRPr b="0" i="0" sz="3600" u="none" cap="none" strike="noStrike">
              <a:solidFill>
                <a:schemeClr val="dk1"/>
              </a:solidFill>
              <a:latin typeface="Calibri"/>
              <a:ea typeface="Calibri"/>
              <a:cs typeface="Calibri"/>
              <a:sym typeface="Calibri"/>
            </a:endParaRPr>
          </a:p>
        </p:txBody>
      </p:sp>
      <p:sp>
        <p:nvSpPr>
          <p:cNvPr id="159" name="Google Shape;159;p12"/>
          <p:cNvSpPr/>
          <p:nvPr/>
        </p:nvSpPr>
        <p:spPr>
          <a:xfrm>
            <a:off x="812800" y="2904530"/>
            <a:ext cx="347266" cy="386060"/>
          </a:xfrm>
          <a:prstGeom prst="roundRect">
            <a:avLst>
              <a:gd fmla="val 50000" name="adj"/>
            </a:avLst>
          </a:prstGeom>
          <a:solidFill>
            <a:srgbClr val="21076C"/>
          </a:solid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FBFAF6"/>
              </a:buClr>
              <a:buSzPts val="1600"/>
              <a:buFont typeface="DM Sans"/>
              <a:buNone/>
            </a:pPr>
            <a:r>
              <a:rPr b="1" i="0" lang="en-US" sz="1600" u="none" cap="none" strike="noStrike">
                <a:solidFill>
                  <a:srgbClr val="FBFAF6"/>
                </a:solidFill>
                <a:latin typeface="DM Sans"/>
                <a:ea typeface="DM Sans"/>
                <a:cs typeface="DM Sans"/>
                <a:sym typeface="DM Sans"/>
              </a:rPr>
              <a:t>1</a:t>
            </a:r>
            <a:endParaRPr b="0" i="0" sz="1600" u="none" cap="none" strike="noStrike">
              <a:solidFill>
                <a:schemeClr val="dk1"/>
              </a:solidFill>
              <a:latin typeface="Calibri"/>
              <a:ea typeface="Calibri"/>
              <a:cs typeface="Calibri"/>
              <a:sym typeface="Calibri"/>
            </a:endParaRPr>
          </a:p>
        </p:txBody>
      </p:sp>
      <p:sp>
        <p:nvSpPr>
          <p:cNvPr id="160" name="Google Shape;160;p12"/>
          <p:cNvSpPr/>
          <p:nvPr/>
        </p:nvSpPr>
        <p:spPr>
          <a:xfrm>
            <a:off x="1312466" y="2937570"/>
            <a:ext cx="3042523" cy="3453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1800"/>
              <a:buFont typeface="DM Sans"/>
              <a:buNone/>
            </a:pPr>
            <a:r>
              <a:rPr b="0" i="0" lang="en-US" sz="1800" u="none" cap="none" strike="noStrike">
                <a:solidFill>
                  <a:srgbClr val="21076C"/>
                </a:solidFill>
                <a:latin typeface="DM Sans"/>
                <a:ea typeface="DM Sans"/>
                <a:cs typeface="DM Sans"/>
                <a:sym typeface="DM Sans"/>
              </a:rPr>
              <a:t>Open the PD arcade page</a:t>
            </a:r>
            <a:endParaRPr b="0" i="0" sz="1800" u="none" cap="none" strike="noStrike">
              <a:solidFill>
                <a:schemeClr val="dk1"/>
              </a:solidFill>
              <a:latin typeface="Calibri"/>
              <a:ea typeface="Calibri"/>
              <a:cs typeface="Calibri"/>
              <a:sym typeface="Calibri"/>
            </a:endParaRPr>
          </a:p>
        </p:txBody>
      </p:sp>
      <p:sp>
        <p:nvSpPr>
          <p:cNvPr id="161" name="Google Shape;161;p12"/>
          <p:cNvSpPr/>
          <p:nvPr/>
        </p:nvSpPr>
        <p:spPr>
          <a:xfrm>
            <a:off x="812800" y="3417590"/>
            <a:ext cx="392013" cy="386060"/>
          </a:xfrm>
          <a:custGeom>
            <a:rect b="b" l="l" r="r" t="t"/>
            <a:pathLst>
              <a:path extrusionOk="0" h="386060" w="392013">
                <a:moveTo>
                  <a:pt x="193030" y="0"/>
                </a:moveTo>
                <a:lnTo>
                  <a:pt x="198983" y="0"/>
                </a:lnTo>
                <a:cubicBezTo>
                  <a:pt x="250178" y="0"/>
                  <a:pt x="299276" y="20337"/>
                  <a:pt x="335476" y="56537"/>
                </a:cubicBezTo>
                <a:cubicBezTo>
                  <a:pt x="371676" y="92737"/>
                  <a:pt x="392013" y="141835"/>
                  <a:pt x="392013" y="193030"/>
                </a:cubicBezTo>
                <a:lnTo>
                  <a:pt x="392013" y="193030"/>
                </a:lnTo>
                <a:cubicBezTo>
                  <a:pt x="392013" y="299638"/>
                  <a:pt x="305591" y="386060"/>
                  <a:pt x="198983" y="386060"/>
                </a:cubicBezTo>
                <a:lnTo>
                  <a:pt x="193030" y="386060"/>
                </a:lnTo>
                <a:cubicBezTo>
                  <a:pt x="86422" y="386060"/>
                  <a:pt x="0" y="299638"/>
                  <a:pt x="0" y="193030"/>
                </a:cubicBezTo>
                <a:lnTo>
                  <a:pt x="0" y="193030"/>
                </a:lnTo>
                <a:cubicBezTo>
                  <a:pt x="0" y="86422"/>
                  <a:pt x="86422" y="0"/>
                  <a:pt x="193030" y="0"/>
                </a:cubicBezTo>
                <a:close/>
              </a:path>
            </a:pathLst>
          </a:custGeom>
          <a:solidFill>
            <a:srgbClr val="21076C"/>
          </a:solid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FBFAF6"/>
              </a:buClr>
              <a:buSzPts val="1600"/>
              <a:buFont typeface="DM Sans"/>
              <a:buNone/>
            </a:pPr>
            <a:r>
              <a:rPr b="1" i="0" lang="en-US" sz="1600" u="none" cap="none" strike="noStrike">
                <a:solidFill>
                  <a:srgbClr val="FBFAF6"/>
                </a:solidFill>
                <a:latin typeface="DM Sans"/>
                <a:ea typeface="DM Sans"/>
                <a:cs typeface="DM Sans"/>
                <a:sym typeface="DM Sans"/>
              </a:rPr>
              <a:t>2</a:t>
            </a:r>
            <a:endParaRPr b="0" i="0" sz="1600" u="none" cap="none" strike="noStrike">
              <a:solidFill>
                <a:schemeClr val="dk1"/>
              </a:solidFill>
              <a:latin typeface="Calibri"/>
              <a:ea typeface="Calibri"/>
              <a:cs typeface="Calibri"/>
              <a:sym typeface="Calibri"/>
            </a:endParaRPr>
          </a:p>
        </p:txBody>
      </p:sp>
      <p:sp>
        <p:nvSpPr>
          <p:cNvPr id="162" name="Google Shape;162;p12"/>
          <p:cNvSpPr/>
          <p:nvPr/>
        </p:nvSpPr>
        <p:spPr>
          <a:xfrm>
            <a:off x="1357213" y="3450630"/>
            <a:ext cx="4555569" cy="3453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1800"/>
              <a:buFont typeface="DM Sans"/>
              <a:buNone/>
            </a:pPr>
            <a:r>
              <a:rPr b="0" i="0" lang="en-US" sz="1800" u="none" cap="none" strike="noStrike">
                <a:solidFill>
                  <a:srgbClr val="21076C"/>
                </a:solidFill>
                <a:latin typeface="DM Sans"/>
                <a:ea typeface="DM Sans"/>
                <a:cs typeface="DM Sans"/>
                <a:sym typeface="DM Sans"/>
              </a:rPr>
              <a:t>Pick the station that fixes your problem</a:t>
            </a:r>
            <a:endParaRPr b="0" i="0" sz="1800" u="none" cap="none" strike="noStrike">
              <a:solidFill>
                <a:schemeClr val="dk1"/>
              </a:solidFill>
              <a:latin typeface="Calibri"/>
              <a:ea typeface="Calibri"/>
              <a:cs typeface="Calibri"/>
              <a:sym typeface="Calibri"/>
            </a:endParaRPr>
          </a:p>
        </p:txBody>
      </p:sp>
      <p:sp>
        <p:nvSpPr>
          <p:cNvPr id="163" name="Google Shape;163;p12"/>
          <p:cNvSpPr/>
          <p:nvPr/>
        </p:nvSpPr>
        <p:spPr>
          <a:xfrm>
            <a:off x="812800" y="3930650"/>
            <a:ext cx="397570" cy="386060"/>
          </a:xfrm>
          <a:custGeom>
            <a:rect b="b" l="l" r="r" t="t"/>
            <a:pathLst>
              <a:path extrusionOk="0" h="386060" w="397570">
                <a:moveTo>
                  <a:pt x="193030" y="0"/>
                </a:moveTo>
                <a:lnTo>
                  <a:pt x="204539" y="0"/>
                </a:lnTo>
                <a:cubicBezTo>
                  <a:pt x="255734" y="0"/>
                  <a:pt x="304832" y="20337"/>
                  <a:pt x="341032" y="56537"/>
                </a:cubicBezTo>
                <a:cubicBezTo>
                  <a:pt x="377232" y="92737"/>
                  <a:pt x="397569" y="141835"/>
                  <a:pt x="397569" y="193030"/>
                </a:cubicBezTo>
                <a:lnTo>
                  <a:pt x="397570" y="193030"/>
                </a:lnTo>
                <a:cubicBezTo>
                  <a:pt x="397570" y="299638"/>
                  <a:pt x="311148" y="386060"/>
                  <a:pt x="204540" y="386060"/>
                </a:cubicBezTo>
                <a:lnTo>
                  <a:pt x="193030" y="386060"/>
                </a:lnTo>
                <a:cubicBezTo>
                  <a:pt x="86422" y="386060"/>
                  <a:pt x="0" y="299638"/>
                  <a:pt x="0" y="193030"/>
                </a:cubicBezTo>
                <a:lnTo>
                  <a:pt x="0" y="193030"/>
                </a:lnTo>
                <a:cubicBezTo>
                  <a:pt x="0" y="86422"/>
                  <a:pt x="86422" y="0"/>
                  <a:pt x="193030" y="0"/>
                </a:cubicBezTo>
                <a:close/>
              </a:path>
            </a:pathLst>
          </a:custGeom>
          <a:solidFill>
            <a:srgbClr val="21076C"/>
          </a:solid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FBFAF6"/>
              </a:buClr>
              <a:buSzPts val="1600"/>
              <a:buFont typeface="DM Sans"/>
              <a:buNone/>
            </a:pPr>
            <a:r>
              <a:rPr b="1" i="0" lang="en-US" sz="1600" u="none" cap="none" strike="noStrike">
                <a:solidFill>
                  <a:srgbClr val="FBFAF6"/>
                </a:solidFill>
                <a:latin typeface="DM Sans"/>
                <a:ea typeface="DM Sans"/>
                <a:cs typeface="DM Sans"/>
                <a:sym typeface="DM Sans"/>
              </a:rPr>
              <a:t>3</a:t>
            </a:r>
            <a:endParaRPr b="0" i="0" sz="1600" u="none" cap="none" strike="noStrike">
              <a:solidFill>
                <a:schemeClr val="dk1"/>
              </a:solidFill>
              <a:latin typeface="Calibri"/>
              <a:ea typeface="Calibri"/>
              <a:cs typeface="Calibri"/>
              <a:sym typeface="Calibri"/>
            </a:endParaRPr>
          </a:p>
        </p:txBody>
      </p:sp>
      <p:sp>
        <p:nvSpPr>
          <p:cNvPr id="164" name="Google Shape;164;p12"/>
          <p:cNvSpPr/>
          <p:nvPr/>
        </p:nvSpPr>
        <p:spPr>
          <a:xfrm>
            <a:off x="1362770" y="3963690"/>
            <a:ext cx="4103370" cy="3453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1800"/>
              <a:buFont typeface="DM Sans"/>
              <a:buNone/>
            </a:pPr>
            <a:r>
              <a:rPr b="0" i="0" lang="en-US" sz="1800" u="none" cap="none" strike="noStrike">
                <a:solidFill>
                  <a:srgbClr val="21076C"/>
                </a:solidFill>
                <a:latin typeface="DM Sans"/>
                <a:ea typeface="DM Sans"/>
                <a:cs typeface="DM Sans"/>
                <a:sym typeface="DM Sans"/>
              </a:rPr>
              <a:t>Follow the steps, using a real lesson</a:t>
            </a:r>
            <a:endParaRPr b="0" i="0" sz="1800" u="none" cap="none" strike="noStrike">
              <a:solidFill>
                <a:schemeClr val="dk1"/>
              </a:solidFill>
              <a:latin typeface="Calibri"/>
              <a:ea typeface="Calibri"/>
              <a:cs typeface="Calibri"/>
              <a:sym typeface="Calibri"/>
            </a:endParaRPr>
          </a:p>
        </p:txBody>
      </p:sp>
      <p:sp>
        <p:nvSpPr>
          <p:cNvPr id="165" name="Google Shape;165;p12"/>
          <p:cNvSpPr/>
          <p:nvPr/>
        </p:nvSpPr>
        <p:spPr>
          <a:xfrm>
            <a:off x="812800" y="4570611"/>
            <a:ext cx="380405" cy="386060"/>
          </a:xfrm>
          <a:custGeom>
            <a:rect b="b" l="l" r="r" t="t"/>
            <a:pathLst>
              <a:path extrusionOk="0" h="386060" w="380405">
                <a:moveTo>
                  <a:pt x="190202" y="0"/>
                </a:moveTo>
                <a:lnTo>
                  <a:pt x="190202" y="0"/>
                </a:lnTo>
                <a:cubicBezTo>
                  <a:pt x="240647" y="0"/>
                  <a:pt x="289025" y="20039"/>
                  <a:pt x="324695" y="55709"/>
                </a:cubicBezTo>
                <a:cubicBezTo>
                  <a:pt x="360365" y="91379"/>
                  <a:pt x="380404" y="139757"/>
                  <a:pt x="380404" y="190202"/>
                </a:cubicBezTo>
                <a:lnTo>
                  <a:pt x="380405" y="195858"/>
                </a:lnTo>
                <a:cubicBezTo>
                  <a:pt x="380405" y="300904"/>
                  <a:pt x="295249" y="386060"/>
                  <a:pt x="190203" y="386060"/>
                </a:cubicBezTo>
                <a:lnTo>
                  <a:pt x="190202" y="386060"/>
                </a:lnTo>
                <a:cubicBezTo>
                  <a:pt x="85156" y="386060"/>
                  <a:pt x="0" y="300904"/>
                  <a:pt x="0" y="195858"/>
                </a:cubicBezTo>
                <a:lnTo>
                  <a:pt x="0" y="190202"/>
                </a:lnTo>
                <a:cubicBezTo>
                  <a:pt x="0" y="85156"/>
                  <a:pt x="85156" y="0"/>
                  <a:pt x="190202" y="0"/>
                </a:cubicBezTo>
                <a:close/>
              </a:path>
            </a:pathLst>
          </a:custGeom>
          <a:solidFill>
            <a:srgbClr val="D8B664"/>
          </a:solidFill>
          <a:ln>
            <a:noFill/>
          </a:ln>
        </p:spPr>
        <p:txBody>
          <a:bodyPr anchorCtr="0" anchor="t" bIns="25400" lIns="139700" spcFirstLastPara="1" rIns="88900" wrap="square" tIns="50800">
            <a:noAutofit/>
          </a:bodyPr>
          <a:lstStyle/>
          <a:p>
            <a:pPr indent="0" lvl="0" marL="0" marR="0" rtl="0" algn="l">
              <a:lnSpc>
                <a:spcPct val="140000"/>
              </a:lnSpc>
              <a:spcBef>
                <a:spcPts val="0"/>
              </a:spcBef>
              <a:spcAft>
                <a:spcPts val="0"/>
              </a:spcAft>
              <a:buClr>
                <a:srgbClr val="FBFAF6"/>
              </a:buClr>
              <a:buSzPts val="1600"/>
              <a:buFont typeface="DM Sans"/>
              <a:buNone/>
            </a:pPr>
            <a:r>
              <a:rPr b="1" i="0" lang="en-US" sz="1600" u="none" cap="none" strike="noStrike">
                <a:solidFill>
                  <a:srgbClr val="FBFAF6"/>
                </a:solidFill>
                <a:latin typeface="DM Sans"/>
                <a:ea typeface="DM Sans"/>
                <a:cs typeface="DM Sans"/>
                <a:sym typeface="DM Sans"/>
              </a:rPr>
              <a:t>4</a:t>
            </a:r>
            <a:endParaRPr b="0" i="0" sz="1600" u="none" cap="none" strike="noStrike">
              <a:solidFill>
                <a:schemeClr val="dk1"/>
              </a:solidFill>
              <a:latin typeface="Calibri"/>
              <a:ea typeface="Calibri"/>
              <a:cs typeface="Calibri"/>
              <a:sym typeface="Calibri"/>
            </a:endParaRPr>
          </a:p>
        </p:txBody>
      </p:sp>
      <p:sp>
        <p:nvSpPr>
          <p:cNvPr id="166" name="Google Shape;166;p12"/>
          <p:cNvSpPr/>
          <p:nvPr/>
        </p:nvSpPr>
        <p:spPr>
          <a:xfrm>
            <a:off x="1345605" y="4443710"/>
            <a:ext cx="5130716" cy="6653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1800"/>
              <a:buFont typeface="DM Sans"/>
              <a:buNone/>
            </a:pPr>
            <a:r>
              <a:rPr b="1" i="0" lang="en-US" sz="1800" u="none" cap="none" strike="noStrike">
                <a:solidFill>
                  <a:srgbClr val="21076C"/>
                </a:solidFill>
                <a:latin typeface="DM Sans"/>
                <a:ea typeface="DM Sans"/>
                <a:cs typeface="DM Sans"/>
                <a:sym typeface="DM Sans"/>
              </a:rPr>
              <a:t>Done? Move on to another station.</a:t>
            </a:r>
            <a:r>
              <a:rPr b="0" i="0" lang="en-US" sz="1800" u="none" cap="none" strike="noStrike">
                <a:solidFill>
                  <a:srgbClr val="21076C"/>
                </a:solidFill>
                <a:latin typeface="DM Sans"/>
                <a:ea typeface="DM Sans"/>
                <a:cs typeface="DM Sans"/>
                <a:sym typeface="DM Sans"/>
              </a:rPr>
              <a:t> The more you try, the better.</a:t>
            </a:r>
            <a:endParaRPr b="0" i="0" sz="1800" u="none" cap="none" strike="noStrike">
              <a:solidFill>
                <a:schemeClr val="dk1"/>
              </a:solidFill>
              <a:latin typeface="Calibri"/>
              <a:ea typeface="Calibri"/>
              <a:cs typeface="Calibri"/>
              <a:sym typeface="Calibri"/>
            </a:endParaRPr>
          </a:p>
        </p:txBody>
      </p:sp>
      <p:sp>
        <p:nvSpPr>
          <p:cNvPr id="167" name="Google Shape;167;p12"/>
          <p:cNvSpPr/>
          <p:nvPr/>
        </p:nvSpPr>
        <p:spPr>
          <a:xfrm>
            <a:off x="6784082" y="2053630"/>
            <a:ext cx="4595118" cy="2750741"/>
          </a:xfrm>
          <a:prstGeom prst="roundRect">
            <a:avLst>
              <a:gd fmla="val 5540" name="adj"/>
            </a:avLst>
          </a:prstGeom>
          <a:solidFill>
            <a:srgbClr val="FB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
          <p:cNvSpPr/>
          <p:nvPr/>
        </p:nvSpPr>
        <p:spPr>
          <a:xfrm>
            <a:off x="7139682" y="2409230"/>
            <a:ext cx="4000436"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QUICK TIPS</a:t>
            </a:r>
            <a:endParaRPr b="0" i="0" sz="1400" u="none" cap="none" strike="noStrike">
              <a:solidFill>
                <a:schemeClr val="dk1"/>
              </a:solidFill>
              <a:latin typeface="Calibri"/>
              <a:ea typeface="Calibri"/>
              <a:cs typeface="Calibri"/>
              <a:sym typeface="Calibri"/>
            </a:endParaRPr>
          </a:p>
        </p:txBody>
      </p:sp>
      <p:sp>
        <p:nvSpPr>
          <p:cNvPr id="169" name="Google Shape;169;p12"/>
          <p:cNvSpPr/>
          <p:nvPr/>
        </p:nvSpPr>
        <p:spPr>
          <a:xfrm>
            <a:off x="7139682" y="2810470"/>
            <a:ext cx="4000436" cy="55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500"/>
              <a:buFont typeface="DM Sans"/>
              <a:buNone/>
            </a:pPr>
            <a:r>
              <a:rPr b="1" i="0" lang="en-US" sz="1500" u="none" cap="none" strike="noStrike">
                <a:solidFill>
                  <a:srgbClr val="3D3560"/>
                </a:solidFill>
                <a:latin typeface="DM Sans"/>
                <a:ea typeface="DM Sans"/>
                <a:cs typeface="DM Sans"/>
                <a:sym typeface="DM Sans"/>
              </a:rPr>
              <a:t>Gemini busy?</a:t>
            </a:r>
            <a:r>
              <a:rPr b="0" i="0" lang="en-US" sz="1500" u="none" cap="none" strike="noStrike">
                <a:solidFill>
                  <a:srgbClr val="3D3560"/>
                </a:solidFill>
                <a:latin typeface="DM Sans"/>
                <a:ea typeface="DM Sans"/>
                <a:cs typeface="DM Sans"/>
                <a:sym typeface="DM Sans"/>
              </a:rPr>
              <a:t> If you see “high demand” or an error, type </a:t>
            </a:r>
            <a:r>
              <a:rPr b="0" i="1" lang="en-US" sz="1500" u="none" cap="none" strike="noStrike">
                <a:solidFill>
                  <a:srgbClr val="3D3560"/>
                </a:solidFill>
                <a:latin typeface="DM Sans"/>
                <a:ea typeface="DM Sans"/>
                <a:cs typeface="DM Sans"/>
                <a:sym typeface="DM Sans"/>
              </a:rPr>
              <a:t>Please try again</a:t>
            </a:r>
            <a:r>
              <a:rPr b="0" i="0" lang="en-US" sz="1500" u="none" cap="none" strike="noStrike">
                <a:solidFill>
                  <a:srgbClr val="3D3560"/>
                </a:solidFill>
                <a:latin typeface="DM Sans"/>
                <a:ea typeface="DM Sans"/>
                <a:cs typeface="DM Sans"/>
                <a:sym typeface="DM Sans"/>
              </a:rPr>
              <a:t>.</a:t>
            </a:r>
            <a:endParaRPr b="0" i="0" sz="1500" u="none" cap="none" strike="noStrike">
              <a:solidFill>
                <a:schemeClr val="dk1"/>
              </a:solidFill>
              <a:latin typeface="Calibri"/>
              <a:ea typeface="Calibri"/>
              <a:cs typeface="Calibri"/>
              <a:sym typeface="Calibri"/>
            </a:endParaRPr>
          </a:p>
        </p:txBody>
      </p:sp>
      <p:sp>
        <p:nvSpPr>
          <p:cNvPr id="170" name="Google Shape;170;p12"/>
          <p:cNvSpPr/>
          <p:nvPr/>
        </p:nvSpPr>
        <p:spPr>
          <a:xfrm>
            <a:off x="7139682" y="3496270"/>
            <a:ext cx="4000436" cy="55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500"/>
              <a:buFont typeface="DM Sans"/>
              <a:buNone/>
            </a:pPr>
            <a:r>
              <a:rPr b="1" i="0" lang="en-US" sz="1500" u="none" cap="none" strike="noStrike">
                <a:solidFill>
                  <a:srgbClr val="3D3560"/>
                </a:solidFill>
                <a:latin typeface="DM Sans"/>
                <a:ea typeface="DM Sans"/>
                <a:cs typeface="DM Sans"/>
                <a:sym typeface="DM Sans"/>
              </a:rPr>
              <a:t>Work in pairs</a:t>
            </a:r>
            <a:r>
              <a:rPr b="0" i="0" lang="en-US" sz="1500" u="none" cap="none" strike="noStrike">
                <a:solidFill>
                  <a:srgbClr val="3D3560"/>
                </a:solidFill>
                <a:latin typeface="DM Sans"/>
                <a:ea typeface="DM Sans"/>
                <a:cs typeface="DM Sans"/>
                <a:sym typeface="DM Sans"/>
              </a:rPr>
              <a:t> if you like: one drives, one checks.</a:t>
            </a:r>
            <a:endParaRPr b="0" i="0" sz="1500" u="none" cap="none" strike="noStrike">
              <a:solidFill>
                <a:schemeClr val="dk1"/>
              </a:solidFill>
              <a:latin typeface="Calibri"/>
              <a:ea typeface="Calibri"/>
              <a:cs typeface="Calibri"/>
              <a:sym typeface="Calibri"/>
            </a:endParaRPr>
          </a:p>
        </p:txBody>
      </p:sp>
      <p:sp>
        <p:nvSpPr>
          <p:cNvPr id="171" name="Google Shape;171;p12"/>
          <p:cNvSpPr/>
          <p:nvPr/>
        </p:nvSpPr>
        <p:spPr>
          <a:xfrm>
            <a:off x="7139682" y="4182070"/>
            <a:ext cx="4000436" cy="2921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500"/>
              <a:buFont typeface="DM Sans"/>
              <a:buNone/>
            </a:pPr>
            <a:r>
              <a:rPr b="1" i="0" lang="en-US" sz="1500" u="none" cap="none" strike="noStrike">
                <a:solidFill>
                  <a:srgbClr val="3D3560"/>
                </a:solidFill>
                <a:latin typeface="DM Sans"/>
                <a:ea typeface="DM Sans"/>
                <a:cs typeface="DM Sans"/>
                <a:sym typeface="DM Sans"/>
              </a:rPr>
              <a:t>Stuck?</a:t>
            </a:r>
            <a:r>
              <a:rPr b="0" i="0" lang="en-US" sz="1500" u="none" cap="none" strike="noStrike">
                <a:solidFill>
                  <a:srgbClr val="3D3560"/>
                </a:solidFill>
                <a:latin typeface="DM Sans"/>
                <a:ea typeface="DM Sans"/>
                <a:cs typeface="DM Sans"/>
                <a:sym typeface="DM Sans"/>
              </a:rPr>
              <a:t> Raise a hand and I’ll come to you.</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3"/>
          <p:cNvSpPr/>
          <p:nvPr/>
        </p:nvSpPr>
        <p:spPr>
          <a:xfrm>
            <a:off x="5307092" y="2034580"/>
            <a:ext cx="1577816" cy="30986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D8B664"/>
              </a:buClr>
              <a:buSzPts val="1600"/>
              <a:buFont typeface="DM Sans"/>
              <a:buNone/>
            </a:pPr>
            <a:r>
              <a:rPr b="1" i="0" lang="en-US" sz="1600" u="none" cap="none" strike="noStrike">
                <a:solidFill>
                  <a:srgbClr val="D8B664"/>
                </a:solidFill>
                <a:latin typeface="DM Sans"/>
                <a:ea typeface="DM Sans"/>
                <a:cs typeface="DM Sans"/>
                <a:sym typeface="DM Sans"/>
              </a:rPr>
              <a:t>STATION TIME</a:t>
            </a:r>
            <a:endParaRPr b="0" i="0" sz="1600" u="none" cap="none" strike="noStrike">
              <a:solidFill>
                <a:schemeClr val="dk1"/>
              </a:solidFill>
              <a:latin typeface="Calibri"/>
              <a:ea typeface="Calibri"/>
              <a:cs typeface="Calibri"/>
              <a:sym typeface="Calibri"/>
            </a:endParaRPr>
          </a:p>
        </p:txBody>
      </p:sp>
      <p:sp>
        <p:nvSpPr>
          <p:cNvPr id="178" name="Google Shape;178;p13"/>
          <p:cNvSpPr/>
          <p:nvPr/>
        </p:nvSpPr>
        <p:spPr>
          <a:xfrm>
            <a:off x="0" y="2623840"/>
            <a:ext cx="12192000" cy="116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BFAF6"/>
              </a:buClr>
              <a:buSzPts val="9000"/>
              <a:buFont typeface="DM Sans"/>
              <a:buNone/>
            </a:pPr>
            <a:r>
              <a:rPr b="1" i="0" lang="en-US" sz="9000" u="none" cap="none" strike="noStrike">
                <a:solidFill>
                  <a:srgbClr val="FBFAF6"/>
                </a:solidFill>
                <a:latin typeface="DM Sans"/>
                <a:ea typeface="DM Sans"/>
                <a:cs typeface="DM Sans"/>
                <a:sym typeface="DM Sans"/>
              </a:rPr>
              <a:t>Go make something</a:t>
            </a:r>
            <a:endParaRPr b="0" i="0" sz="9000" u="none" cap="none" strike="noStrike">
              <a:solidFill>
                <a:schemeClr val="dk1"/>
              </a:solidFill>
              <a:latin typeface="Calibri"/>
              <a:ea typeface="Calibri"/>
              <a:cs typeface="Calibri"/>
              <a:sym typeface="Calibri"/>
            </a:endParaRPr>
          </a:p>
        </p:txBody>
      </p:sp>
      <p:sp>
        <p:nvSpPr>
          <p:cNvPr id="179" name="Google Shape;179;p13"/>
          <p:cNvSpPr/>
          <p:nvPr/>
        </p:nvSpPr>
        <p:spPr>
          <a:xfrm>
            <a:off x="3408363" y="4071640"/>
            <a:ext cx="5375275" cy="751780"/>
          </a:xfrm>
          <a:prstGeom prst="roundRect">
            <a:avLst>
              <a:gd fmla="val 50000" name="adj"/>
            </a:avLst>
          </a:prstGeom>
          <a:solidFill>
            <a:srgbClr val="D8B664"/>
          </a:solid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21076C"/>
              </a:buClr>
              <a:buSzPts val="2800"/>
              <a:buFont typeface="DM Sans"/>
              <a:buNone/>
            </a:pPr>
            <a:r>
              <a:rPr b="1" i="0" lang="en-US" sz="2800" u="none" cap="none" strike="noStrike">
                <a:solidFill>
                  <a:srgbClr val="21076C"/>
                </a:solidFill>
                <a:latin typeface="DM Sans"/>
                <a:ea typeface="DM Sans"/>
                <a:cs typeface="DM Sans"/>
                <a:sym typeface="DM Sans"/>
              </a:rPr>
              <a:t>aisa-ai-web.github.io/arcade</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AF6"/>
        </a:solidFill>
      </p:bgPr>
    </p:bg>
    <p:spTree>
      <p:nvGrpSpPr>
        <p:cNvPr id="184" name="Shape 184"/>
        <p:cNvGrpSpPr/>
        <p:nvPr/>
      </p:nvGrpSpPr>
      <p:grpSpPr>
        <a:xfrm>
          <a:off x="0" y="0"/>
          <a:ext cx="0" cy="0"/>
          <a:chOff x="0" y="0"/>
          <a:chExt cx="0" cy="0"/>
        </a:xfrm>
      </p:grpSpPr>
      <p:sp>
        <p:nvSpPr>
          <p:cNvPr id="185" name="Google Shape;185;p14"/>
          <p:cNvSpPr/>
          <p:nvPr/>
        </p:nvSpPr>
        <p:spPr>
          <a:xfrm>
            <a:off x="812800" y="2166739"/>
            <a:ext cx="5206238"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TIME’S UP</a:t>
            </a:r>
            <a:endParaRPr b="0" i="0" sz="1400" u="none" cap="none" strike="noStrike">
              <a:solidFill>
                <a:schemeClr val="dk1"/>
              </a:solidFill>
              <a:latin typeface="Calibri"/>
              <a:ea typeface="Calibri"/>
              <a:cs typeface="Calibri"/>
              <a:sym typeface="Calibri"/>
            </a:endParaRPr>
          </a:p>
        </p:txBody>
      </p:sp>
      <p:sp>
        <p:nvSpPr>
          <p:cNvPr id="186" name="Google Shape;186;p14"/>
          <p:cNvSpPr/>
          <p:nvPr/>
        </p:nvSpPr>
        <p:spPr>
          <a:xfrm>
            <a:off x="812800" y="2618780"/>
            <a:ext cx="5206238" cy="125472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1076C"/>
              </a:buClr>
              <a:buSzPts val="4400"/>
              <a:buFont typeface="DM Sans"/>
              <a:buNone/>
            </a:pPr>
            <a:r>
              <a:rPr b="1" i="0" lang="en-US" sz="4400" u="none" cap="none" strike="noStrike">
                <a:solidFill>
                  <a:srgbClr val="21076C"/>
                </a:solidFill>
                <a:latin typeface="DM Sans"/>
                <a:ea typeface="DM Sans"/>
                <a:cs typeface="DM Sans"/>
                <a:sym typeface="DM Sans"/>
              </a:rPr>
              <a:t>What did you make?</a:t>
            </a:r>
            <a:endParaRPr b="0" i="0" sz="4400" u="none" cap="none" strike="noStrike">
              <a:solidFill>
                <a:schemeClr val="dk1"/>
              </a:solidFill>
              <a:latin typeface="Calibri"/>
              <a:ea typeface="Calibri"/>
              <a:cs typeface="Calibri"/>
              <a:sym typeface="Calibri"/>
            </a:endParaRPr>
          </a:p>
        </p:txBody>
      </p:sp>
      <p:sp>
        <p:nvSpPr>
          <p:cNvPr id="187" name="Google Shape;187;p14"/>
          <p:cNvSpPr/>
          <p:nvPr/>
        </p:nvSpPr>
        <p:spPr>
          <a:xfrm>
            <a:off x="812800" y="4051300"/>
            <a:ext cx="5206238" cy="6653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800"/>
              <a:buFont typeface="DM Sans"/>
              <a:buNone/>
            </a:pPr>
            <a:r>
              <a:rPr b="0" i="0" lang="en-US" sz="1800" u="none" cap="none" strike="noStrike">
                <a:solidFill>
                  <a:srgbClr val="3D3560"/>
                </a:solidFill>
                <a:latin typeface="DM Sans"/>
                <a:ea typeface="DM Sans"/>
                <a:cs typeface="DM Sans"/>
                <a:sym typeface="DM Sans"/>
              </a:rPr>
              <a:t>Turn to the person next to you. Show them what you made in 60 seconds, and which lesson it’s for.</a:t>
            </a:r>
            <a:endParaRPr b="0" i="0" sz="1800" u="none" cap="none" strike="noStrike">
              <a:solidFill>
                <a:schemeClr val="dk1"/>
              </a:solidFill>
              <a:latin typeface="Calibri"/>
              <a:ea typeface="Calibri"/>
              <a:cs typeface="Calibri"/>
              <a:sym typeface="Calibri"/>
            </a:endParaRPr>
          </a:p>
        </p:txBody>
      </p:sp>
      <p:sp>
        <p:nvSpPr>
          <p:cNvPr id="188" name="Google Shape;188;p14"/>
          <p:cNvSpPr/>
          <p:nvPr/>
        </p:nvSpPr>
        <p:spPr>
          <a:xfrm>
            <a:off x="6324600" y="2357140"/>
            <a:ext cx="5054600" cy="914400"/>
          </a:xfrm>
          <a:prstGeom prst="roundRect">
            <a:avLst>
              <a:gd fmla="val 13889"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Users" id="189" name="Google Shape;189;p14"/>
          <p:cNvPicPr preferRelativeResize="0"/>
          <p:nvPr/>
        </p:nvPicPr>
        <p:blipFill rotWithShape="1">
          <a:blip r:embed="rId3">
            <a:alphaModFix/>
          </a:blip>
          <a:srcRect b="0" l="0" r="0" t="0"/>
          <a:stretch/>
        </p:blipFill>
        <p:spPr>
          <a:xfrm>
            <a:off x="6578600" y="2611140"/>
            <a:ext cx="406400" cy="406400"/>
          </a:xfrm>
          <a:prstGeom prst="rect">
            <a:avLst/>
          </a:prstGeom>
          <a:noFill/>
          <a:ln>
            <a:noFill/>
          </a:ln>
        </p:spPr>
      </p:pic>
      <p:sp>
        <p:nvSpPr>
          <p:cNvPr id="190" name="Google Shape;190;p14"/>
          <p:cNvSpPr/>
          <p:nvPr/>
        </p:nvSpPr>
        <p:spPr>
          <a:xfrm>
            <a:off x="7162800" y="2672060"/>
            <a:ext cx="2679263"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1600"/>
              <a:buFont typeface="DM Sans"/>
              <a:buNone/>
            </a:pPr>
            <a:r>
              <a:rPr b="1" i="0" lang="en-US" sz="1600" u="none" cap="none" strike="noStrike">
                <a:solidFill>
                  <a:srgbClr val="21076C"/>
                </a:solidFill>
                <a:latin typeface="DM Sans"/>
                <a:ea typeface="DM Sans"/>
                <a:cs typeface="DM Sans"/>
                <a:sym typeface="DM Sans"/>
              </a:rPr>
              <a:t>Pair share</a:t>
            </a:r>
            <a:r>
              <a:rPr b="0" i="0" lang="en-US" sz="1600" u="none" cap="none" strike="noStrike">
                <a:solidFill>
                  <a:srgbClr val="21076C"/>
                </a:solidFill>
                <a:latin typeface="DM Sans"/>
                <a:ea typeface="DM Sans"/>
                <a:cs typeface="DM Sans"/>
                <a:sym typeface="DM Sans"/>
              </a:rPr>
              <a:t>: 1 minute each</a:t>
            </a:r>
            <a:endParaRPr b="0" i="0" sz="1600" u="none" cap="none" strike="noStrike">
              <a:solidFill>
                <a:schemeClr val="dk1"/>
              </a:solidFill>
              <a:latin typeface="Calibri"/>
              <a:ea typeface="Calibri"/>
              <a:cs typeface="Calibri"/>
              <a:sym typeface="Calibri"/>
            </a:endParaRPr>
          </a:p>
        </p:txBody>
      </p:sp>
      <p:sp>
        <p:nvSpPr>
          <p:cNvPr id="191" name="Google Shape;191;p14"/>
          <p:cNvSpPr/>
          <p:nvPr/>
        </p:nvSpPr>
        <p:spPr>
          <a:xfrm>
            <a:off x="6324600" y="3423940"/>
            <a:ext cx="5054600" cy="1076920"/>
          </a:xfrm>
          <a:prstGeom prst="roundRect">
            <a:avLst>
              <a:gd fmla="val 11793" name="adj"/>
            </a:avLst>
          </a:prstGeom>
          <a:solidFill>
            <a:srgbClr val="F2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lobe" id="192" name="Google Shape;192;p14"/>
          <p:cNvPicPr preferRelativeResize="0"/>
          <p:nvPr/>
        </p:nvPicPr>
        <p:blipFill rotWithShape="1">
          <a:blip r:embed="rId4">
            <a:alphaModFix/>
          </a:blip>
          <a:srcRect b="0" l="-375" r="-375" t="0"/>
          <a:stretch/>
        </p:blipFill>
        <p:spPr>
          <a:xfrm>
            <a:off x="6578600" y="3759200"/>
            <a:ext cx="319881" cy="406400"/>
          </a:xfrm>
          <a:prstGeom prst="rect">
            <a:avLst/>
          </a:prstGeom>
          <a:noFill/>
          <a:ln>
            <a:noFill/>
          </a:ln>
        </p:spPr>
      </p:pic>
      <p:sp>
        <p:nvSpPr>
          <p:cNvPr id="193" name="Google Shape;193;p14"/>
          <p:cNvSpPr/>
          <p:nvPr/>
        </p:nvSpPr>
        <p:spPr>
          <a:xfrm>
            <a:off x="7076281" y="3677940"/>
            <a:ext cx="4170386" cy="594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1600"/>
              <a:buFont typeface="DM Sans"/>
              <a:buNone/>
            </a:pPr>
            <a:r>
              <a:rPr b="1" i="0" lang="en-US" sz="1600" u="none" cap="none" strike="noStrike">
                <a:solidFill>
                  <a:srgbClr val="21076C"/>
                </a:solidFill>
                <a:latin typeface="DM Sans"/>
                <a:ea typeface="DM Sans"/>
                <a:cs typeface="DM Sans"/>
                <a:sym typeface="DM Sans"/>
              </a:rPr>
              <a:t>Made a game?</a:t>
            </a:r>
            <a:r>
              <a:rPr b="0" i="0" lang="en-US" sz="1600" u="none" cap="none" strike="noStrike">
                <a:solidFill>
                  <a:srgbClr val="21076C"/>
                </a:solidFill>
                <a:latin typeface="DM Sans"/>
                <a:ea typeface="DM Sans"/>
                <a:cs typeface="DM Sans"/>
                <a:sym typeface="DM Sans"/>
              </a:rPr>
              <a:t> See it in the Activity Hub library on screen</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FA"/>
        </a:solidFill>
      </p:bgPr>
    </p:bg>
    <p:spTree>
      <p:nvGrpSpPr>
        <p:cNvPr id="198" name="Shape 198"/>
        <p:cNvGrpSpPr/>
        <p:nvPr/>
      </p:nvGrpSpPr>
      <p:grpSpPr>
        <a:xfrm>
          <a:off x="0" y="0"/>
          <a:ext cx="0" cy="0"/>
          <a:chOff x="0" y="0"/>
          <a:chExt cx="0" cy="0"/>
        </a:xfrm>
      </p:grpSpPr>
      <p:sp>
        <p:nvSpPr>
          <p:cNvPr id="199" name="Google Shape;199;p15"/>
          <p:cNvSpPr/>
          <p:nvPr/>
        </p:nvSpPr>
        <p:spPr>
          <a:xfrm>
            <a:off x="812800" y="812800"/>
            <a:ext cx="10883392"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A6A1F"/>
              </a:buClr>
              <a:buSzPts val="1400"/>
              <a:buFont typeface="DM Sans"/>
              <a:buNone/>
            </a:pPr>
            <a:r>
              <a:rPr b="1" i="0" lang="en-US" sz="1400" u="none" cap="none" strike="noStrike">
                <a:solidFill>
                  <a:srgbClr val="8A6A1F"/>
                </a:solidFill>
                <a:latin typeface="DM Sans"/>
                <a:ea typeface="DM Sans"/>
                <a:cs typeface="DM Sans"/>
                <a:sym typeface="DM Sans"/>
              </a:rPr>
              <a:t>AFTER TODAY</a:t>
            </a:r>
            <a:endParaRPr b="0" i="0" sz="1400" u="none" cap="none" strike="noStrike">
              <a:solidFill>
                <a:schemeClr val="dk1"/>
              </a:solidFill>
              <a:latin typeface="Calibri"/>
              <a:ea typeface="Calibri"/>
              <a:cs typeface="Calibri"/>
              <a:sym typeface="Calibri"/>
            </a:endParaRPr>
          </a:p>
        </p:txBody>
      </p:sp>
      <p:sp>
        <p:nvSpPr>
          <p:cNvPr id="200" name="Google Shape;200;p15"/>
          <p:cNvSpPr/>
          <p:nvPr/>
        </p:nvSpPr>
        <p:spPr>
          <a:xfrm>
            <a:off x="812800" y="1163241"/>
            <a:ext cx="10883392" cy="55116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21076C"/>
              </a:buClr>
              <a:buSzPts val="3600"/>
              <a:buFont typeface="DM Sans"/>
              <a:buNone/>
            </a:pPr>
            <a:r>
              <a:rPr b="1" i="0" lang="en-US" sz="3600" u="none" cap="none" strike="noStrike">
                <a:solidFill>
                  <a:srgbClr val="21076C"/>
                </a:solidFill>
                <a:latin typeface="DM Sans"/>
                <a:ea typeface="DM Sans"/>
                <a:cs typeface="DM Sans"/>
                <a:sym typeface="DM Sans"/>
              </a:rPr>
              <a:t>What happens next</a:t>
            </a:r>
            <a:endParaRPr b="0" i="0" sz="3600" u="none" cap="none" strike="noStrike">
              <a:solidFill>
                <a:schemeClr val="dk1"/>
              </a:solidFill>
              <a:latin typeface="Calibri"/>
              <a:ea typeface="Calibri"/>
              <a:cs typeface="Calibri"/>
              <a:sym typeface="Calibri"/>
            </a:endParaRPr>
          </a:p>
        </p:txBody>
      </p:sp>
      <p:sp>
        <p:nvSpPr>
          <p:cNvPr id="201" name="Google Shape;201;p15"/>
          <p:cNvSpPr/>
          <p:nvPr/>
        </p:nvSpPr>
        <p:spPr>
          <a:xfrm>
            <a:off x="812800" y="2044601"/>
            <a:ext cx="3420467" cy="1854200"/>
          </a:xfrm>
          <a:prstGeom prst="roundRect">
            <a:avLst>
              <a:gd fmla="val 6849" name="adj"/>
            </a:avLst>
          </a:prstGeom>
          <a:solidFill>
            <a:srgbClr val="FB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ook" id="202" name="Google Shape;202;p15"/>
          <p:cNvPicPr preferRelativeResize="0"/>
          <p:nvPr/>
        </p:nvPicPr>
        <p:blipFill rotWithShape="1">
          <a:blip r:embed="rId3">
            <a:alphaModFix/>
          </a:blip>
          <a:srcRect b="0" l="0" r="0" t="0"/>
          <a:stretch/>
        </p:blipFill>
        <p:spPr>
          <a:xfrm>
            <a:off x="1066800" y="2298601"/>
            <a:ext cx="355600" cy="355600"/>
          </a:xfrm>
          <a:prstGeom prst="rect">
            <a:avLst/>
          </a:prstGeom>
          <a:noFill/>
          <a:ln>
            <a:noFill/>
          </a:ln>
        </p:spPr>
      </p:pic>
      <p:sp>
        <p:nvSpPr>
          <p:cNvPr id="203" name="Google Shape;203;p15"/>
          <p:cNvSpPr/>
          <p:nvPr/>
        </p:nvSpPr>
        <p:spPr>
          <a:xfrm>
            <a:off x="1066800" y="2730401"/>
            <a:ext cx="2999841" cy="3302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2000"/>
              <a:buFont typeface="DM Sans"/>
              <a:buNone/>
            </a:pPr>
            <a:r>
              <a:rPr b="1" i="0" lang="en-US" sz="2000" u="none" cap="none" strike="noStrike">
                <a:solidFill>
                  <a:srgbClr val="21076C"/>
                </a:solidFill>
                <a:latin typeface="DM Sans"/>
                <a:ea typeface="DM Sans"/>
                <a:cs typeface="DM Sans"/>
                <a:sym typeface="DM Sans"/>
              </a:rPr>
              <a:t>The guides stay online</a:t>
            </a:r>
            <a:endParaRPr b="0" i="0" sz="2000" u="none" cap="none" strike="noStrike">
              <a:solidFill>
                <a:schemeClr val="dk1"/>
              </a:solidFill>
              <a:latin typeface="Calibri"/>
              <a:ea typeface="Calibri"/>
              <a:cs typeface="Calibri"/>
              <a:sym typeface="Calibri"/>
            </a:endParaRPr>
          </a:p>
        </p:txBody>
      </p:sp>
      <p:sp>
        <p:nvSpPr>
          <p:cNvPr id="204" name="Google Shape;204;p15"/>
          <p:cNvSpPr/>
          <p:nvPr/>
        </p:nvSpPr>
        <p:spPr>
          <a:xfrm>
            <a:off x="1066800" y="3111401"/>
            <a:ext cx="2999841" cy="55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500"/>
              <a:buFont typeface="DM Sans"/>
              <a:buNone/>
            </a:pPr>
            <a:r>
              <a:rPr b="0" i="0" lang="en-US" sz="1500" u="none" cap="none" strike="noStrike">
                <a:solidFill>
                  <a:srgbClr val="3D3560"/>
                </a:solidFill>
                <a:latin typeface="DM Sans"/>
                <a:ea typeface="DM Sans"/>
                <a:cs typeface="DM Sans"/>
                <a:sym typeface="DM Sans"/>
              </a:rPr>
              <a:t>Finish a station or try the ones you missed, any time.</a:t>
            </a:r>
            <a:endParaRPr b="0" i="0" sz="1500" u="none" cap="none" strike="noStrike">
              <a:solidFill>
                <a:schemeClr val="dk1"/>
              </a:solidFill>
              <a:latin typeface="Calibri"/>
              <a:ea typeface="Calibri"/>
              <a:cs typeface="Calibri"/>
              <a:sym typeface="Calibri"/>
            </a:endParaRPr>
          </a:p>
        </p:txBody>
      </p:sp>
      <p:sp>
        <p:nvSpPr>
          <p:cNvPr id="205" name="Google Shape;205;p15"/>
          <p:cNvSpPr/>
          <p:nvPr/>
        </p:nvSpPr>
        <p:spPr>
          <a:xfrm>
            <a:off x="4385667" y="2044601"/>
            <a:ext cx="3420566" cy="1854200"/>
          </a:xfrm>
          <a:prstGeom prst="roundRect">
            <a:avLst>
              <a:gd fmla="val 6849" name="adj"/>
            </a:avLst>
          </a:prstGeom>
          <a:solidFill>
            <a:srgbClr val="FB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at" id="206" name="Google Shape;206;p15"/>
          <p:cNvPicPr preferRelativeResize="0"/>
          <p:nvPr/>
        </p:nvPicPr>
        <p:blipFill rotWithShape="1">
          <a:blip r:embed="rId4">
            <a:alphaModFix/>
          </a:blip>
          <a:srcRect b="0" l="0" r="0" t="0"/>
          <a:stretch/>
        </p:blipFill>
        <p:spPr>
          <a:xfrm>
            <a:off x="4639667" y="2298601"/>
            <a:ext cx="355600" cy="355600"/>
          </a:xfrm>
          <a:prstGeom prst="rect">
            <a:avLst/>
          </a:prstGeom>
          <a:noFill/>
          <a:ln>
            <a:noFill/>
          </a:ln>
        </p:spPr>
      </p:pic>
      <p:sp>
        <p:nvSpPr>
          <p:cNvPr id="207" name="Google Shape;207;p15"/>
          <p:cNvSpPr/>
          <p:nvPr/>
        </p:nvSpPr>
        <p:spPr>
          <a:xfrm>
            <a:off x="4639667" y="2730401"/>
            <a:ext cx="2999943" cy="3302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2000"/>
              <a:buFont typeface="DM Sans"/>
              <a:buNone/>
            </a:pPr>
            <a:r>
              <a:rPr b="1" i="0" lang="en-US" sz="2000" u="none" cap="none" strike="noStrike">
                <a:solidFill>
                  <a:srgbClr val="21076C"/>
                </a:solidFill>
                <a:latin typeface="DM Sans"/>
                <a:ea typeface="DM Sans"/>
                <a:cs typeface="DM Sans"/>
                <a:sym typeface="DM Sans"/>
              </a:rPr>
              <a:t>Two-week check-in</a:t>
            </a:r>
            <a:endParaRPr b="0" i="0" sz="2000" u="none" cap="none" strike="noStrike">
              <a:solidFill>
                <a:schemeClr val="dk1"/>
              </a:solidFill>
              <a:latin typeface="Calibri"/>
              <a:ea typeface="Calibri"/>
              <a:cs typeface="Calibri"/>
              <a:sym typeface="Calibri"/>
            </a:endParaRPr>
          </a:p>
        </p:txBody>
      </p:sp>
      <p:sp>
        <p:nvSpPr>
          <p:cNvPr id="208" name="Google Shape;208;p15"/>
          <p:cNvSpPr/>
          <p:nvPr/>
        </p:nvSpPr>
        <p:spPr>
          <a:xfrm>
            <a:off x="4639667" y="3111401"/>
            <a:ext cx="2999943" cy="55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500"/>
              <a:buFont typeface="DM Sans"/>
              <a:buNone/>
            </a:pPr>
            <a:r>
              <a:rPr b="0" i="0" lang="en-US" sz="1500" u="none" cap="none" strike="noStrike">
                <a:solidFill>
                  <a:srgbClr val="3D3560"/>
                </a:solidFill>
                <a:latin typeface="DM Sans"/>
                <a:ea typeface="DM Sans"/>
                <a:cs typeface="DM Sans"/>
                <a:sym typeface="DM Sans"/>
              </a:rPr>
              <a:t>A short follow-up: did you use it, and what happened?</a:t>
            </a:r>
            <a:endParaRPr b="0" i="0" sz="1500" u="none" cap="none" strike="noStrike">
              <a:solidFill>
                <a:schemeClr val="dk1"/>
              </a:solidFill>
              <a:latin typeface="Calibri"/>
              <a:ea typeface="Calibri"/>
              <a:cs typeface="Calibri"/>
              <a:sym typeface="Calibri"/>
            </a:endParaRPr>
          </a:p>
        </p:txBody>
      </p:sp>
      <p:sp>
        <p:nvSpPr>
          <p:cNvPr id="209" name="Google Shape;209;p15"/>
          <p:cNvSpPr/>
          <p:nvPr/>
        </p:nvSpPr>
        <p:spPr>
          <a:xfrm>
            <a:off x="7958634" y="2044601"/>
            <a:ext cx="3420566" cy="1854200"/>
          </a:xfrm>
          <a:prstGeom prst="roundRect">
            <a:avLst>
              <a:gd fmla="val 6849" name="adj"/>
            </a:avLst>
          </a:prstGeom>
          <a:solidFill>
            <a:srgbClr val="FB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tar" id="210" name="Google Shape;210;p15"/>
          <p:cNvPicPr preferRelativeResize="0"/>
          <p:nvPr/>
        </p:nvPicPr>
        <p:blipFill rotWithShape="1">
          <a:blip r:embed="rId5">
            <a:alphaModFix/>
          </a:blip>
          <a:srcRect b="0" l="0" r="0" t="0"/>
          <a:stretch/>
        </p:blipFill>
        <p:spPr>
          <a:xfrm>
            <a:off x="8212634" y="2298601"/>
            <a:ext cx="355600" cy="355600"/>
          </a:xfrm>
          <a:prstGeom prst="rect">
            <a:avLst/>
          </a:prstGeom>
          <a:noFill/>
          <a:ln>
            <a:noFill/>
          </a:ln>
        </p:spPr>
      </p:pic>
      <p:sp>
        <p:nvSpPr>
          <p:cNvPr id="211" name="Google Shape;211;p15"/>
          <p:cNvSpPr/>
          <p:nvPr/>
        </p:nvSpPr>
        <p:spPr>
          <a:xfrm>
            <a:off x="8212634" y="2730401"/>
            <a:ext cx="2999943" cy="3302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21076C"/>
              </a:buClr>
              <a:buSzPts val="2000"/>
              <a:buFont typeface="DM Sans"/>
              <a:buNone/>
            </a:pPr>
            <a:r>
              <a:rPr b="1" lang="en-US" sz="2000">
                <a:solidFill>
                  <a:srgbClr val="21076C"/>
                </a:solidFill>
                <a:latin typeface="DM Sans"/>
                <a:ea typeface="DM Sans"/>
                <a:cs typeface="DM Sans"/>
                <a:sym typeface="DM Sans"/>
              </a:rPr>
              <a:t>Share your ideas</a:t>
            </a:r>
            <a:endParaRPr b="0" i="0" sz="2000" u="none" cap="none" strike="noStrike">
              <a:solidFill>
                <a:schemeClr val="dk1"/>
              </a:solidFill>
              <a:latin typeface="Calibri"/>
              <a:ea typeface="Calibri"/>
              <a:cs typeface="Calibri"/>
              <a:sym typeface="Calibri"/>
            </a:endParaRPr>
          </a:p>
        </p:txBody>
      </p:sp>
      <p:sp>
        <p:nvSpPr>
          <p:cNvPr id="212" name="Google Shape;212;p15"/>
          <p:cNvSpPr/>
          <p:nvPr/>
        </p:nvSpPr>
        <p:spPr>
          <a:xfrm>
            <a:off x="8046000" y="3111400"/>
            <a:ext cx="3333000" cy="5589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D3560"/>
              </a:buClr>
              <a:buSzPts val="1500"/>
              <a:buFont typeface="DM Sans"/>
              <a:buNone/>
            </a:pPr>
            <a:r>
              <a:rPr b="0" i="0" lang="en-US" sz="1500" u="none" cap="none" strike="noStrike">
                <a:solidFill>
                  <a:srgbClr val="3D3560"/>
                </a:solidFill>
                <a:latin typeface="DM Sans"/>
                <a:ea typeface="DM Sans"/>
                <a:cs typeface="DM Sans"/>
                <a:sym typeface="DM Sans"/>
              </a:rPr>
              <a:t>Loved a station? Have an idea for a new station? Help run it next time.</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076C"/>
        </a:solidFill>
      </p:bgPr>
    </p:bg>
    <p:spTree>
      <p:nvGrpSpPr>
        <p:cNvPr id="217" name="Shape 217"/>
        <p:cNvGrpSpPr/>
        <p:nvPr/>
      </p:nvGrpSpPr>
      <p:grpSpPr>
        <a:xfrm>
          <a:off x="0" y="0"/>
          <a:ext cx="0" cy="0"/>
          <a:chOff x="0" y="0"/>
          <a:chExt cx="0" cy="0"/>
        </a:xfrm>
      </p:grpSpPr>
      <p:sp>
        <p:nvSpPr>
          <p:cNvPr id="218" name="Google Shape;218;p16"/>
          <p:cNvSpPr/>
          <p:nvPr/>
        </p:nvSpPr>
        <p:spPr>
          <a:xfrm>
            <a:off x="812800" y="2166739"/>
            <a:ext cx="5679504" cy="2742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1400"/>
              <a:buFont typeface="DM Sans"/>
              <a:buNone/>
            </a:pPr>
            <a:r>
              <a:rPr b="1" i="0" lang="en-US" sz="1400" u="none" cap="none" strike="noStrike">
                <a:solidFill>
                  <a:srgbClr val="D8B664"/>
                </a:solidFill>
                <a:latin typeface="DM Sans"/>
                <a:ea typeface="DM Sans"/>
                <a:cs typeface="DM Sans"/>
                <a:sym typeface="DM Sans"/>
              </a:rPr>
              <a:t>EXIT TICKET · 5 MINUTES</a:t>
            </a:r>
            <a:endParaRPr b="0" i="0" sz="1400" u="none" cap="none" strike="noStrike">
              <a:solidFill>
                <a:schemeClr val="dk1"/>
              </a:solidFill>
              <a:latin typeface="Calibri"/>
              <a:ea typeface="Calibri"/>
              <a:cs typeface="Calibri"/>
              <a:sym typeface="Calibri"/>
            </a:endParaRPr>
          </a:p>
        </p:txBody>
      </p:sp>
      <p:sp>
        <p:nvSpPr>
          <p:cNvPr id="219" name="Google Shape;219;p16"/>
          <p:cNvSpPr/>
          <p:nvPr/>
        </p:nvSpPr>
        <p:spPr>
          <a:xfrm>
            <a:off x="812800" y="2618780"/>
            <a:ext cx="5679504" cy="125472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BFAF6"/>
              </a:buClr>
              <a:buSzPts val="4400"/>
              <a:buFont typeface="DM Sans"/>
              <a:buNone/>
            </a:pPr>
            <a:r>
              <a:rPr b="1" i="0" lang="en-US" sz="4400" u="none" cap="none" strike="noStrike">
                <a:solidFill>
                  <a:srgbClr val="FBFAF6"/>
                </a:solidFill>
                <a:latin typeface="DM Sans"/>
                <a:ea typeface="DM Sans"/>
                <a:cs typeface="DM Sans"/>
                <a:sym typeface="DM Sans"/>
              </a:rPr>
              <a:t>Help shape the next AI PD</a:t>
            </a:r>
            <a:endParaRPr b="0" i="0" sz="4400" u="none" cap="none" strike="noStrike">
              <a:solidFill>
                <a:schemeClr val="dk1"/>
              </a:solidFill>
              <a:latin typeface="Calibri"/>
              <a:ea typeface="Calibri"/>
              <a:cs typeface="Calibri"/>
              <a:sym typeface="Calibri"/>
            </a:endParaRPr>
          </a:p>
        </p:txBody>
      </p:sp>
      <p:sp>
        <p:nvSpPr>
          <p:cNvPr id="220" name="Google Shape;220;p16"/>
          <p:cNvSpPr/>
          <p:nvPr/>
        </p:nvSpPr>
        <p:spPr>
          <a:xfrm>
            <a:off x="812800" y="4051300"/>
            <a:ext cx="5679504" cy="6653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800"/>
              <a:buFont typeface="DM Sans"/>
              <a:buNone/>
            </a:pPr>
            <a:r>
              <a:rPr b="0" i="0" lang="en-US" sz="1800" u="none" cap="none" strike="noStrike">
                <a:solidFill>
                  <a:srgbClr val="D9D2F2"/>
                </a:solidFill>
                <a:latin typeface="DM Sans"/>
                <a:ea typeface="DM Sans"/>
                <a:cs typeface="DM Sans"/>
                <a:sym typeface="DM Sans"/>
              </a:rPr>
              <a:t>Your answers decide which tools we support, what we train next, and whether anything is still missing.</a:t>
            </a:r>
            <a:endParaRPr b="0" i="0" sz="1800" u="none" cap="none" strike="noStrike">
              <a:solidFill>
                <a:schemeClr val="dk1"/>
              </a:solidFill>
              <a:latin typeface="Calibri"/>
              <a:ea typeface="Calibri"/>
              <a:cs typeface="Calibri"/>
              <a:sym typeface="Calibri"/>
            </a:endParaRPr>
          </a:p>
        </p:txBody>
      </p:sp>
      <p:sp>
        <p:nvSpPr>
          <p:cNvPr id="221" name="Google Shape;221;p16"/>
          <p:cNvSpPr/>
          <p:nvPr/>
        </p:nvSpPr>
        <p:spPr>
          <a:xfrm>
            <a:off x="7426325" y="2476625"/>
            <a:ext cx="3358200" cy="3594000"/>
          </a:xfrm>
          <a:prstGeom prst="roundRect">
            <a:avLst>
              <a:gd fmla="val 9334" name="adj"/>
            </a:avLst>
          </a:prstGeom>
          <a:solidFill>
            <a:srgbClr val="FB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
          <p:cNvSpPr/>
          <p:nvPr/>
        </p:nvSpPr>
        <p:spPr>
          <a:xfrm>
            <a:off x="7139682" y="3233440"/>
            <a:ext cx="4000436"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21076C"/>
              </a:buClr>
              <a:buSzPts val="2200"/>
              <a:buFont typeface="DM Sans"/>
              <a:buNone/>
            </a:pPr>
            <a:r>
              <a:t/>
            </a:r>
            <a:endParaRPr b="0" i="0" sz="2200" u="none" cap="none" strike="noStrike">
              <a:solidFill>
                <a:schemeClr val="dk1"/>
              </a:solidFill>
              <a:latin typeface="Calibri"/>
              <a:ea typeface="Calibri"/>
              <a:cs typeface="Calibri"/>
              <a:sym typeface="Calibri"/>
            </a:endParaRPr>
          </a:p>
        </p:txBody>
      </p:sp>
      <p:pic>
        <p:nvPicPr>
          <p:cNvPr id="223" name="Google Shape;223;p16" title="qrcode_docs.google.com (1).png"/>
          <p:cNvPicPr preferRelativeResize="0"/>
          <p:nvPr/>
        </p:nvPicPr>
        <p:blipFill>
          <a:blip r:embed="rId3">
            <a:alphaModFix/>
          </a:blip>
          <a:stretch>
            <a:fillRect/>
          </a:stretch>
        </p:blipFill>
        <p:spPr>
          <a:xfrm>
            <a:off x="7486662" y="2654850"/>
            <a:ext cx="3237526" cy="3237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graphicFrame>
        <p:nvGraphicFramePr>
          <p:cNvPr id="228" name="Google Shape;228;p17"/>
          <p:cNvGraphicFramePr/>
          <p:nvPr/>
        </p:nvGraphicFramePr>
        <p:xfrm>
          <a:off x="6939617" y="1286668"/>
          <a:ext cx="3000000" cy="3000000"/>
        </p:xfrm>
        <a:graphic>
          <a:graphicData uri="http://schemas.openxmlformats.org/drawingml/2006/table">
            <a:tbl>
              <a:tblPr>
                <a:noFill/>
                <a:tableStyleId>{6C01632A-2286-47B6-A816-FA1CDDEB342B}</a:tableStyleId>
              </a:tblPr>
              <a:tblGrid>
                <a:gridCol w="4435475"/>
              </a:tblGrid>
              <a:tr h="508000">
                <a:tc>
                  <a:txBody>
                    <a:bodyPr/>
                    <a:lstStyle/>
                    <a:p>
                      <a:pPr indent="0" lvl="0" marL="0" rtl="0" algn="ctr">
                        <a:spcBef>
                          <a:spcPts val="0"/>
                        </a:spcBef>
                        <a:spcAft>
                          <a:spcPts val="0"/>
                        </a:spcAft>
                        <a:buNone/>
                      </a:pPr>
                      <a:r>
                        <a:rPr b="1" lang="en-US" sz="1900">
                          <a:solidFill>
                            <a:srgbClr val="271C71"/>
                          </a:solidFill>
                        </a:rPr>
                        <a:t>Professional Meeting Log 2026-2027</a:t>
                      </a:r>
                      <a:endParaRPr b="1" sz="1900">
                        <a:solidFill>
                          <a:srgbClr val="271C71"/>
                        </a:solidFill>
                      </a:endParaRPr>
                    </a:p>
                  </a:txBody>
                  <a:tcPr marT="121900" marB="121900" marR="121900" marL="121900">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r>
              <a:tr h="508000">
                <a:tc>
                  <a:txBody>
                    <a:bodyPr/>
                    <a:lstStyle/>
                    <a:p>
                      <a:pPr indent="0" lvl="0" marL="0" rtl="0" algn="ctr">
                        <a:spcBef>
                          <a:spcPts val="0"/>
                        </a:spcBef>
                        <a:spcAft>
                          <a:spcPts val="0"/>
                        </a:spcAft>
                        <a:buNone/>
                      </a:pPr>
                      <a:r>
                        <a:rPr lang="en-US" sz="2000">
                          <a:solidFill>
                            <a:srgbClr val="FFFFFF"/>
                          </a:solidFill>
                        </a:rPr>
                        <a:t>Meeting Name: </a:t>
                      </a:r>
                      <a:endParaRPr sz="2000">
                        <a:solidFill>
                          <a:srgbClr val="FFFFFF"/>
                        </a:solidFill>
                      </a:endParaRPr>
                    </a:p>
                    <a:p>
                      <a:pPr indent="0" lvl="0" marL="0" rtl="0" algn="ctr">
                        <a:spcBef>
                          <a:spcPts val="0"/>
                        </a:spcBef>
                        <a:spcAft>
                          <a:spcPts val="0"/>
                        </a:spcAft>
                        <a:buClr>
                          <a:schemeClr val="dk1"/>
                        </a:buClr>
                        <a:buSzPts val="1500"/>
                        <a:buFont typeface="Arial"/>
                        <a:buNone/>
                      </a:pPr>
                      <a:r>
                        <a:t/>
                      </a:r>
                      <a:endParaRPr sz="3700">
                        <a:solidFill>
                          <a:schemeClr val="lt1"/>
                        </a:solidFill>
                      </a:endParaRPr>
                    </a:p>
                    <a:p>
                      <a:pPr indent="0" lvl="0" marL="0" rtl="0" algn="ctr">
                        <a:spcBef>
                          <a:spcPts val="0"/>
                        </a:spcBef>
                        <a:spcAft>
                          <a:spcPts val="0"/>
                        </a:spcAft>
                        <a:buNone/>
                      </a:pPr>
                      <a:r>
                        <a:rPr lang="en-US" sz="3700">
                          <a:solidFill>
                            <a:schemeClr val="lt1"/>
                          </a:solidFill>
                        </a:rPr>
                        <a:t>Choose your own AI adventure</a:t>
                      </a:r>
                      <a:endParaRPr sz="3700">
                        <a:solidFill>
                          <a:schemeClr val="lt1"/>
                        </a:solidFill>
                      </a:endParaRPr>
                    </a:p>
                  </a:txBody>
                  <a:tcPr marT="121900" marB="121900" marR="121900" marL="121900">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bl>
          </a:graphicData>
        </a:graphic>
      </p:graphicFrame>
      <p:sp>
        <p:nvSpPr>
          <p:cNvPr id="229" name="Google Shape;229;p17"/>
          <p:cNvSpPr txBox="1"/>
          <p:nvPr/>
        </p:nvSpPr>
        <p:spPr>
          <a:xfrm>
            <a:off x="650533" y="5962100"/>
            <a:ext cx="6505200" cy="615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2400">
                <a:solidFill>
                  <a:srgbClr val="FFFFFF"/>
                </a:solidFill>
              </a:rPr>
              <a:t>https://tinyurl.com/ycycht85</a:t>
            </a:r>
            <a:endParaRPr b="1" sz="2400">
              <a:solidFill>
                <a:srgbClr val="FFFFFF"/>
              </a:solidFill>
            </a:endParaRPr>
          </a:p>
        </p:txBody>
      </p:sp>
      <p:pic>
        <p:nvPicPr>
          <p:cNvPr id="230" name="Google Shape;230;p17" title="qrcode_docs.google.com (2).png"/>
          <p:cNvPicPr preferRelativeResize="0"/>
          <p:nvPr/>
        </p:nvPicPr>
        <p:blipFill>
          <a:blip r:embed="rId4">
            <a:alphaModFix/>
          </a:blip>
          <a:stretch>
            <a:fillRect/>
          </a:stretch>
        </p:blipFill>
        <p:spPr>
          <a:xfrm>
            <a:off x="1654338" y="1464525"/>
            <a:ext cx="4497575" cy="4497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076C"/>
        </a:solidFill>
      </p:bgPr>
    </p:bg>
    <p:spTree>
      <p:nvGrpSpPr>
        <p:cNvPr id="235" name="Shape 235"/>
        <p:cNvGrpSpPr/>
        <p:nvPr/>
      </p:nvGrpSpPr>
      <p:grpSpPr>
        <a:xfrm>
          <a:off x="0" y="0"/>
          <a:ext cx="0" cy="0"/>
          <a:chOff x="0" y="0"/>
          <a:chExt cx="0" cy="0"/>
        </a:xfrm>
      </p:grpSpPr>
      <p:sp>
        <p:nvSpPr>
          <p:cNvPr id="236" name="Google Shape;236;p18"/>
          <p:cNvSpPr/>
          <p:nvPr/>
        </p:nvSpPr>
        <p:spPr>
          <a:xfrm>
            <a:off x="0" y="0"/>
            <a:ext cx="12192000" cy="6858000"/>
          </a:xfrm>
          <a:prstGeom prst="rect">
            <a:avLst/>
          </a:prstGeom>
          <a:gradFill>
            <a:gsLst>
              <a:gs pos="0">
                <a:srgbClr val="21076C"/>
              </a:gs>
              <a:gs pos="60000">
                <a:srgbClr val="2E1080"/>
              </a:gs>
              <a:gs pos="100000">
                <a:srgbClr val="3A1A94"/>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8"/>
          <p:cNvSpPr/>
          <p:nvPr/>
        </p:nvSpPr>
        <p:spPr>
          <a:xfrm>
            <a:off x="812800" y="2059980"/>
            <a:ext cx="1088339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8B664"/>
              </a:buClr>
              <a:buSzPts val="1600"/>
              <a:buFont typeface="DM Sans"/>
              <a:buNone/>
            </a:pPr>
            <a:r>
              <a:rPr b="1" i="0" lang="en-US" sz="1600" u="none" cap="none" strike="noStrike">
                <a:solidFill>
                  <a:srgbClr val="D8B664"/>
                </a:solidFill>
                <a:latin typeface="DM Sans"/>
                <a:ea typeface="DM Sans"/>
                <a:cs typeface="DM Sans"/>
                <a:sym typeface="DM Sans"/>
              </a:rPr>
              <a:t>AISA · AI &amp; INNOVATION</a:t>
            </a:r>
            <a:endParaRPr b="0" i="0" sz="1600" u="none" cap="none" strike="noStrike">
              <a:solidFill>
                <a:schemeClr val="dk1"/>
              </a:solidFill>
              <a:latin typeface="Calibri"/>
              <a:ea typeface="Calibri"/>
              <a:cs typeface="Calibri"/>
              <a:sym typeface="Calibri"/>
            </a:endParaRPr>
          </a:p>
        </p:txBody>
      </p:sp>
      <p:sp>
        <p:nvSpPr>
          <p:cNvPr id="238" name="Google Shape;238;p18"/>
          <p:cNvSpPr/>
          <p:nvPr/>
        </p:nvSpPr>
        <p:spPr>
          <a:xfrm>
            <a:off x="812800" y="2598440"/>
            <a:ext cx="10883392" cy="104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BFAF6"/>
              </a:buClr>
              <a:buSzPts val="8000"/>
              <a:buFont typeface="DM Sans"/>
              <a:buNone/>
            </a:pPr>
            <a:r>
              <a:rPr b="1" i="0" lang="en-US" sz="8000" u="none" cap="none" strike="noStrike">
                <a:solidFill>
                  <a:srgbClr val="FBFAF6"/>
                </a:solidFill>
                <a:latin typeface="DM Sans"/>
                <a:ea typeface="DM Sans"/>
                <a:cs typeface="DM Sans"/>
                <a:sym typeface="DM Sans"/>
              </a:rPr>
              <a:t>Thank you</a:t>
            </a:r>
            <a:endParaRPr b="0" i="0" sz="8000" u="none" cap="none" strike="noStrike">
              <a:solidFill>
                <a:schemeClr val="dk1"/>
              </a:solidFill>
              <a:latin typeface="Calibri"/>
              <a:ea typeface="Calibri"/>
              <a:cs typeface="Calibri"/>
              <a:sym typeface="Calibri"/>
            </a:endParaRPr>
          </a:p>
        </p:txBody>
      </p:sp>
      <p:sp>
        <p:nvSpPr>
          <p:cNvPr id="239" name="Google Shape;239;p18"/>
          <p:cNvSpPr/>
          <p:nvPr/>
        </p:nvSpPr>
        <p:spPr>
          <a:xfrm>
            <a:off x="812800" y="3868440"/>
            <a:ext cx="91567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2200"/>
              <a:buFont typeface="DM Sans"/>
              <a:buNone/>
            </a:pPr>
            <a:r>
              <a:rPr b="0" i="0" lang="en-US" sz="2200" u="none" cap="none" strike="noStrike">
                <a:solidFill>
                  <a:srgbClr val="D9D2F2"/>
                </a:solidFill>
                <a:latin typeface="DM Sans"/>
                <a:ea typeface="DM Sans"/>
                <a:cs typeface="DM Sans"/>
                <a:sym typeface="DM Sans"/>
              </a:rPr>
              <a:t>for giving these tools a real try. Go use what you made this week.</a:t>
            </a:r>
            <a:endParaRPr b="0" i="0" sz="2200" u="none" cap="none" strike="noStrike">
              <a:solidFill>
                <a:schemeClr val="dk1"/>
              </a:solidFill>
              <a:latin typeface="Calibri"/>
              <a:ea typeface="Calibri"/>
              <a:cs typeface="Calibri"/>
              <a:sym typeface="Calibri"/>
            </a:endParaRPr>
          </a:p>
        </p:txBody>
      </p:sp>
      <p:sp>
        <p:nvSpPr>
          <p:cNvPr id="240" name="Google Shape;240;p18"/>
          <p:cNvSpPr/>
          <p:nvPr/>
        </p:nvSpPr>
        <p:spPr>
          <a:xfrm>
            <a:off x="812800" y="4513560"/>
            <a:ext cx="1088339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Questions or ideas? </a:t>
            </a:r>
            <a:endParaRPr b="0" i="0" sz="1600" u="none" cap="none" strike="noStrike">
              <a:solidFill>
                <a:srgbClr val="D9D2F2"/>
              </a:solidFill>
              <a:latin typeface="DM Sans"/>
              <a:ea typeface="DM Sans"/>
              <a:cs typeface="DM Sans"/>
              <a:sym typeface="DM Sans"/>
            </a:endParaRPr>
          </a:p>
          <a:p>
            <a:pPr indent="0" lvl="0" marL="0" marR="0" rtl="0" algn="l">
              <a:lnSpc>
                <a:spcPct val="140000"/>
              </a:lnSpc>
              <a:spcBef>
                <a:spcPts val="0"/>
              </a:spcBef>
              <a:spcAft>
                <a:spcPts val="0"/>
              </a:spcAft>
              <a:buClr>
                <a:srgbClr val="D9D2F2"/>
              </a:buClr>
              <a:buSzPts val="1600"/>
              <a:buFont typeface="DM Sans"/>
              <a:buNone/>
            </a:pPr>
            <a:r>
              <a:rPr b="0" i="0" lang="en-US" sz="1600" u="none" cap="none" strike="noStrike">
                <a:solidFill>
                  <a:srgbClr val="D9D2F2"/>
                </a:solidFill>
                <a:latin typeface="DM Sans"/>
                <a:ea typeface="DM Sans"/>
                <a:cs typeface="DM Sans"/>
                <a:sym typeface="DM Sans"/>
              </a:rPr>
              <a:t>bbaki@aisa.sch.ae</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