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35"/>
  </p:normalViewPr>
  <p:slideViewPr>
    <p:cSldViewPr snapToGrid="0">
      <p:cViewPr varScale="1">
        <p:scale>
          <a:sx n="105" d="100"/>
          <a:sy n="105" d="100"/>
        </p:scale>
        <p:origin x="7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1FCCB-8CCB-73DD-87D6-8FB5C3B094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C47524-826B-FDA0-FFBD-DB1E000E6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8CDD0-E64F-8253-EEBB-7555312DD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1491C-FA19-F641-BFC0-DE19B9F16C92}" type="datetimeFigureOut">
              <a:rPr lang="en-AE" smtClean="0"/>
              <a:t>30/06/2026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EADE6-A646-156E-D760-5D7A757B5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202E-5D7B-D3EE-DC8D-834EFA928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1127-4115-F249-8000-B95E7335B0B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631697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D3F5D-18BE-263D-7294-9B68DEB3A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AB85F-587F-DE68-56C8-C6452A757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D816C-900D-B4EE-E237-C46926648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1491C-FA19-F641-BFC0-DE19B9F16C92}" type="datetimeFigureOut">
              <a:rPr lang="en-AE" smtClean="0"/>
              <a:t>30/06/2026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8606F-6C36-5A1D-B8F8-C33F72E21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A6D9D8-FEAA-13B7-D443-7C5E10059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1127-4115-F249-8000-B95E7335B0B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072815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89D51-F517-CF08-7F6D-5845BEAE2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179C8-66B0-F30D-518C-7F287D530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F33D7-9242-BC83-70C9-622C05829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1491C-FA19-F641-BFC0-DE19B9F16C92}" type="datetimeFigureOut">
              <a:rPr lang="en-AE" smtClean="0"/>
              <a:t>30/06/2026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15AEA-7E06-5177-C436-BB83B22CA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91EF2-9268-5451-02E4-458900F42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1127-4115-F249-8000-B95E7335B0B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57872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20E8C-6FC1-36D6-67F0-D08289824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39A08-58F6-F4E3-19DC-B527B3BAD8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AF64BF-08D3-DB8D-EDAF-A33683FD8A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5495F-970D-C957-4749-65D2AB0A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1491C-FA19-F641-BFC0-DE19B9F16C92}" type="datetimeFigureOut">
              <a:rPr lang="en-AE" smtClean="0"/>
              <a:t>30/06/2026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74B7C9-3064-403D-F896-6AA08F0CD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F6347B-CD45-09FC-F78A-CDA525E23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1127-4115-F249-8000-B95E7335B0B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92330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4A7E0-A3DD-1200-A059-EBBD8144A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8A30B3-4D3D-160A-D06D-F6EAB804D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9FDB4C-B9E6-A556-AC5A-37C378A1E3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534203-D40D-FF0F-E2F6-705F08FE4C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8824E-294A-4B85-57F3-53E1808070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9ABCB0-B4C6-C147-FD3B-5A5D602F9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1491C-FA19-F641-BFC0-DE19B9F16C92}" type="datetimeFigureOut">
              <a:rPr lang="en-AE" smtClean="0"/>
              <a:t>30/06/2026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2B2072-BBAC-4F29-5E1C-C724F4F93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7DE77C-3DD9-D8E7-3BDA-B7DCF1D27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1127-4115-F249-8000-B95E7335B0B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22483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ABCA2-7DFE-C3B0-6F10-0F44AB911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FDC9A8-151E-9AF2-6C7D-6024733BC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1491C-FA19-F641-BFC0-DE19B9F16C92}" type="datetimeFigureOut">
              <a:rPr lang="en-AE" smtClean="0"/>
              <a:t>30/06/2026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41F1C6-21C5-8338-849E-B79C461FD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7476C8-F3C1-B896-181C-04835A007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1127-4115-F249-8000-B95E7335B0B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91423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E3DB4A-DDE6-712B-1ED5-75B67957B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1491C-FA19-F641-BFC0-DE19B9F16C92}" type="datetimeFigureOut">
              <a:rPr lang="en-AE" smtClean="0"/>
              <a:t>30/06/2026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1BA4BF-1BD4-369F-1B0C-23C19A440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21A6F-6DCC-7CA4-6D08-4680D5F0E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1127-4115-F249-8000-B95E7335B0B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95875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4734D-D34F-2EFF-9908-425713478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61922-7164-7E42-8E11-120C75EE0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5E12C-FAF0-D79C-8320-7FD4A26734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9AA46E-909F-834D-DCDC-EB5469AD9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1491C-FA19-F641-BFC0-DE19B9F16C92}" type="datetimeFigureOut">
              <a:rPr lang="en-AE" smtClean="0"/>
              <a:t>30/06/2026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FC53A-3D7B-3F05-5E9F-9D3761D97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E03C97-5E81-789D-2ABA-D25B5049A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1127-4115-F249-8000-B95E7335B0B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33755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F67E8-ABE2-1530-6425-5F05079BE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CD402D-0180-E3D0-A1ED-68077AE37F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30895-B22E-3CCA-64C3-ACBB10E610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D3CF8F-E2BA-D524-8AB8-8FB2B9A06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1491C-FA19-F641-BFC0-DE19B9F16C92}" type="datetimeFigureOut">
              <a:rPr lang="en-AE" smtClean="0"/>
              <a:t>30/06/2026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C977A2-DB41-9FE9-2EA9-8574D23B6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4BBBE7-9F95-4B4A-3E4B-887964F14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1127-4115-F249-8000-B95E7335B0B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55329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1DADA-C0D7-8E77-C0AC-6F0BE2695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E31A64-9503-AB31-D321-2A246E528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02030-3DB7-F699-CE2C-732153C18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1491C-FA19-F641-BFC0-DE19B9F16C92}" type="datetimeFigureOut">
              <a:rPr lang="en-AE" smtClean="0"/>
              <a:t>30/06/2026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A0B28-303B-C445-9872-5B20FC475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0EC6D-8DE5-C207-79DA-9C6BB914F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1127-4115-F249-8000-B95E7335B0B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4932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EA75FA-486A-152C-D9C9-0BE673C2B3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FAADB5-DF5F-F876-D478-2581588045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ABC0E-882A-67CA-AE8A-00DE8781A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1491C-FA19-F641-BFC0-DE19B9F16C92}" type="datetimeFigureOut">
              <a:rPr lang="en-AE" smtClean="0"/>
              <a:t>30/06/2026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C2E80-9AFC-D62F-96A4-463620AD3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2860CE-3ABF-3EDC-359C-4C5A76D7B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81127-4115-F249-8000-B95E7335B0B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83886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692304-0D9B-F5CC-FE06-19EE8BB38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E418DF-4339-10F2-8288-E3357DB9E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BA2BD-4EC6-2BC5-6E8F-7213C262D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F1491C-FA19-F641-BFC0-DE19B9F16C92}" type="datetimeFigureOut">
              <a:rPr lang="en-AE" smtClean="0"/>
              <a:t>30/06/2026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5FE3D-E18D-6C24-F6E9-D2216464FF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9EF2F-ABA8-6D18-3C0A-B150CD9CAA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781127-4115-F249-8000-B95E7335B0B6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22895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isasch.sharepoint.com/AISA%20WorkFlows/SitePages/Home.aspx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50BA7D4-0E72-C560-E22A-07505AE0ADB4}"/>
              </a:ext>
            </a:extLst>
          </p:cNvPr>
          <p:cNvSpPr txBox="1"/>
          <p:nvPr/>
        </p:nvSpPr>
        <p:spPr>
          <a:xfrm>
            <a:off x="573024" y="341376"/>
            <a:ext cx="4009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dirty="0"/>
              <a:t>Sharepoint Application: </a:t>
            </a:r>
            <a:r>
              <a:rPr lang="en-AE" dirty="0">
                <a:hlinkClick r:id="rId2"/>
              </a:rPr>
              <a:t>AISA Workflow</a:t>
            </a:r>
            <a:endParaRPr lang="en-AE" dirty="0"/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C9FF004-161E-00E5-4AEF-33080F4F7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888" y="1131679"/>
            <a:ext cx="10197015" cy="45946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FB4B27-35DF-B8DB-CEBB-71CC2CF081F8}"/>
              </a:ext>
            </a:extLst>
          </p:cNvPr>
          <p:cNvSpPr txBox="1"/>
          <p:nvPr/>
        </p:nvSpPr>
        <p:spPr>
          <a:xfrm>
            <a:off x="880888" y="5962625"/>
            <a:ext cx="425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E" dirty="0"/>
              <a:t>Note: Leaves must be applied in advance</a:t>
            </a:r>
          </a:p>
        </p:txBody>
      </p:sp>
    </p:spTree>
    <p:extLst>
      <p:ext uri="{BB962C8B-B14F-4D97-AF65-F5344CB8AC3E}">
        <p14:creationId xmlns:p14="http://schemas.microsoft.com/office/powerpoint/2010/main" val="1634452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A3CF047-59EA-C2DE-AE42-369053C37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082" y="160652"/>
            <a:ext cx="8548844" cy="385199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6544BFB-EDAA-9346-CABD-E911625EA4E9}"/>
              </a:ext>
            </a:extLst>
          </p:cNvPr>
          <p:cNvSpPr/>
          <p:nvPr/>
        </p:nvSpPr>
        <p:spPr>
          <a:xfrm>
            <a:off x="4310743" y="1353679"/>
            <a:ext cx="1088571" cy="1465943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D5AA4547-FF9C-7BBF-9EA0-98BFAC725574}"/>
              </a:ext>
            </a:extLst>
          </p:cNvPr>
          <p:cNvSpPr/>
          <p:nvPr/>
        </p:nvSpPr>
        <p:spPr>
          <a:xfrm>
            <a:off x="4719174" y="2561606"/>
            <a:ext cx="271708" cy="62179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D517FCF-35E6-4780-C1C2-5CD0F832D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743" y="3222338"/>
            <a:ext cx="5718048" cy="27736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BF049DE-CBDD-F3B5-6A47-74578ED93CF3}"/>
              </a:ext>
            </a:extLst>
          </p:cNvPr>
          <p:cNvSpPr txBox="1"/>
          <p:nvPr/>
        </p:nvSpPr>
        <p:spPr>
          <a:xfrm>
            <a:off x="481074" y="2257082"/>
            <a:ext cx="35356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/>
              <a:t>Faculty members must apply any leaves in this section – personal leave, sick leave, professional leave, etc. – types of leave are available in the dropdown selection.</a:t>
            </a:r>
          </a:p>
          <a:p>
            <a:endParaRPr lang="en-AE" dirty="0"/>
          </a:p>
          <a:p>
            <a:r>
              <a:rPr lang="en-AE" dirty="0"/>
              <a:t>By clicking the ‘Save’ button at the end, the application will be sent to the Principal for approval.</a:t>
            </a:r>
          </a:p>
        </p:txBody>
      </p:sp>
    </p:spTree>
    <p:extLst>
      <p:ext uri="{BB962C8B-B14F-4D97-AF65-F5344CB8AC3E}">
        <p14:creationId xmlns:p14="http://schemas.microsoft.com/office/powerpoint/2010/main" val="488528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83355-FCF7-0FE1-FE59-8942CF08D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3242966-F99F-EDB9-C877-22B2117C8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082" y="160651"/>
            <a:ext cx="8548844" cy="385199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B904ABD-51CC-EB21-3E9F-81C3343A397A}"/>
              </a:ext>
            </a:extLst>
          </p:cNvPr>
          <p:cNvSpPr/>
          <p:nvPr/>
        </p:nvSpPr>
        <p:spPr>
          <a:xfrm>
            <a:off x="5237335" y="1353677"/>
            <a:ext cx="1151273" cy="1465943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F02EEF78-53E7-6DAE-A3C0-D4F8A2C75DC6}"/>
              </a:ext>
            </a:extLst>
          </p:cNvPr>
          <p:cNvSpPr/>
          <p:nvPr/>
        </p:nvSpPr>
        <p:spPr>
          <a:xfrm>
            <a:off x="5606577" y="2508724"/>
            <a:ext cx="271708" cy="62179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2418AD-72EE-F112-3630-38D2E438749D}"/>
              </a:ext>
            </a:extLst>
          </p:cNvPr>
          <p:cNvSpPr txBox="1"/>
          <p:nvPr/>
        </p:nvSpPr>
        <p:spPr>
          <a:xfrm>
            <a:off x="481074" y="2695994"/>
            <a:ext cx="35356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/>
              <a:t>Admin, Teacher Assistants and all non-faculty members must apply any leaves in this section –sick leave, annual leave, professional leave, etc. – types of leave are available in the dropdown selection.</a:t>
            </a:r>
          </a:p>
          <a:p>
            <a:endParaRPr lang="en-AE" dirty="0"/>
          </a:p>
          <a:p>
            <a:r>
              <a:rPr lang="en-AE" dirty="0"/>
              <a:t>By clicking the ‘Save’ button at the end, the application will be sent to the A</a:t>
            </a:r>
            <a:r>
              <a:rPr lang="en-US" dirty="0"/>
              <a:t>d</a:t>
            </a:r>
            <a:r>
              <a:rPr lang="en-AE" dirty="0"/>
              <a:t>min Manager for approval.</a:t>
            </a: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17429AE-5AEB-462E-DB12-F144B51F3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808" y="3130516"/>
            <a:ext cx="7424928" cy="356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097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853A9-F375-AD17-6527-B4621AF7E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DD2AAA0-6131-BE05-A5CE-AD34E695D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082" y="160652"/>
            <a:ext cx="8548844" cy="385199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35CF53E5-42A9-8254-2162-30F29E70E95E}"/>
              </a:ext>
            </a:extLst>
          </p:cNvPr>
          <p:cNvSpPr/>
          <p:nvPr/>
        </p:nvSpPr>
        <p:spPr>
          <a:xfrm>
            <a:off x="6358383" y="1353678"/>
            <a:ext cx="1088571" cy="1465943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9F274525-C82F-6B71-3398-8FCF97D18774}"/>
              </a:ext>
            </a:extLst>
          </p:cNvPr>
          <p:cNvSpPr/>
          <p:nvPr/>
        </p:nvSpPr>
        <p:spPr>
          <a:xfrm>
            <a:off x="6766814" y="2508725"/>
            <a:ext cx="271708" cy="62179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021FC6-D8C2-ED47-8117-E26842256D20}"/>
              </a:ext>
            </a:extLst>
          </p:cNvPr>
          <p:cNvSpPr txBox="1"/>
          <p:nvPr/>
        </p:nvSpPr>
        <p:spPr>
          <a:xfrm>
            <a:off x="481074" y="2695994"/>
            <a:ext cx="35356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/>
              <a:t>HOD / Authorized staff applies class field trip in this section.</a:t>
            </a:r>
          </a:p>
          <a:p>
            <a:endParaRPr lang="en-AE" dirty="0"/>
          </a:p>
          <a:p>
            <a:r>
              <a:rPr lang="en-AE" dirty="0"/>
              <a:t>By clicking the ‘Save’ button at the end, the application will be sent for approval.</a:t>
            </a: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228B9CF-1DC5-401D-874B-67A404A17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944" y="3209544"/>
            <a:ext cx="7341823" cy="361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56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0F678-2501-5AB2-EF53-676C61BB2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3767DC9-883B-68DA-463B-71ED7A6CB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082" y="160652"/>
            <a:ext cx="8548844" cy="385199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968BD63-1AD8-C038-7515-70FE34224CE7}"/>
              </a:ext>
            </a:extLst>
          </p:cNvPr>
          <p:cNvSpPr/>
          <p:nvPr/>
        </p:nvSpPr>
        <p:spPr>
          <a:xfrm>
            <a:off x="7806618" y="1353678"/>
            <a:ext cx="1312998" cy="1465943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13929D-6B7C-EDE6-CF63-8D70DCFD512F}"/>
              </a:ext>
            </a:extLst>
          </p:cNvPr>
          <p:cNvSpPr txBox="1"/>
          <p:nvPr/>
        </p:nvSpPr>
        <p:spPr>
          <a:xfrm>
            <a:off x="481074" y="2695994"/>
            <a:ext cx="3535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/>
              <a:t>Faculty members raised classroom / school facility work order request in here.</a:t>
            </a:r>
          </a:p>
          <a:p>
            <a:endParaRPr lang="en-AE" dirty="0"/>
          </a:p>
          <a:p>
            <a:r>
              <a:rPr lang="en-AE" dirty="0"/>
              <a:t>By clicking the ‘Save’ button at the end, notification will be sent the Health and Safety Officer and the school maintenance team.</a:t>
            </a:r>
          </a:p>
        </p:txBody>
      </p:sp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55112AD-7408-8B09-B8EF-CEA9BA82E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658" y="2987040"/>
            <a:ext cx="7538789" cy="3711909"/>
          </a:xfrm>
          <a:prstGeom prst="rect">
            <a:avLst/>
          </a:prstGeom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6768A5C8-E7E6-4B14-EED2-557ADC8EC7A2}"/>
              </a:ext>
            </a:extLst>
          </p:cNvPr>
          <p:cNvSpPr/>
          <p:nvPr/>
        </p:nvSpPr>
        <p:spPr>
          <a:xfrm>
            <a:off x="8341260" y="2676144"/>
            <a:ext cx="243713" cy="62179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812010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AA334-1C41-CA1D-A35E-0324EF3E8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8D73D04-16A5-12D1-A21C-B3691B912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082" y="160652"/>
            <a:ext cx="8548844" cy="385199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AD6AACB5-C997-93DD-1EFE-47D5D386AF92}"/>
              </a:ext>
            </a:extLst>
          </p:cNvPr>
          <p:cNvSpPr/>
          <p:nvPr/>
        </p:nvSpPr>
        <p:spPr>
          <a:xfrm>
            <a:off x="9013626" y="1365649"/>
            <a:ext cx="1312998" cy="1465943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E10EC0-A937-C551-0590-AB5C572BEC76}"/>
              </a:ext>
            </a:extLst>
          </p:cNvPr>
          <p:cNvSpPr txBox="1"/>
          <p:nvPr/>
        </p:nvSpPr>
        <p:spPr>
          <a:xfrm>
            <a:off x="481074" y="1896034"/>
            <a:ext cx="353568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/>
              <a:t>Faculty members provided with the school housing can raise request for maintenance here – only related to appliances and furniture provided by the school. </a:t>
            </a:r>
          </a:p>
          <a:p>
            <a:endParaRPr lang="en-AE" dirty="0"/>
          </a:p>
          <a:p>
            <a:r>
              <a:rPr lang="en-AE" dirty="0"/>
              <a:t>Any maintenance request related to the apartments’ infrastructure (i.e. plumbing, water leak, electrical, AC, etc), the staff must call the building maintenance provided behind the main door.</a:t>
            </a:r>
          </a:p>
          <a:p>
            <a:endParaRPr lang="en-AE" dirty="0"/>
          </a:p>
          <a:p>
            <a:r>
              <a:rPr lang="en-AE" dirty="0"/>
              <a:t>By clicking the ‘Save’ button at the end, notification will be sent to the HR, the Health and Safety and the maintenance team.</a:t>
            </a: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4AE5170-1859-2BEA-DBE2-466498A98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4048" y="2987310"/>
            <a:ext cx="7772400" cy="3673607"/>
          </a:xfrm>
          <a:prstGeom prst="rect">
            <a:avLst/>
          </a:prstGeom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6733CD27-37C2-CF02-C33B-6D97F1364E99}"/>
              </a:ext>
            </a:extLst>
          </p:cNvPr>
          <p:cNvSpPr/>
          <p:nvPr/>
        </p:nvSpPr>
        <p:spPr>
          <a:xfrm>
            <a:off x="9416088" y="2574036"/>
            <a:ext cx="243713" cy="62179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18745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34C51-4981-99A9-B547-57AB87563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3140382-95F5-C285-B633-3C22669E1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082" y="209420"/>
            <a:ext cx="8548844" cy="385199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FBD273D-4250-8A60-E368-BA9172BE5FF2}"/>
              </a:ext>
            </a:extLst>
          </p:cNvPr>
          <p:cNvSpPr/>
          <p:nvPr/>
        </p:nvSpPr>
        <p:spPr>
          <a:xfrm>
            <a:off x="10198118" y="1314730"/>
            <a:ext cx="1312998" cy="1465943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EC0FCE-FA90-939F-FA9A-9F833743D626}"/>
              </a:ext>
            </a:extLst>
          </p:cNvPr>
          <p:cNvSpPr txBox="1"/>
          <p:nvPr/>
        </p:nvSpPr>
        <p:spPr>
          <a:xfrm>
            <a:off x="481074" y="1896034"/>
            <a:ext cx="3535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dirty="0"/>
              <a:t>Faculty members needs to request  for school equipement, </a:t>
            </a:r>
          </a:p>
          <a:p>
            <a:endParaRPr lang="en-AE" dirty="0"/>
          </a:p>
          <a:p>
            <a:r>
              <a:rPr lang="en-AE" dirty="0"/>
              <a:t>By clicking the ‘Save’ button at the end, notification will be sent to campus principak, t</a:t>
            </a:r>
            <a:r>
              <a:rPr lang="en-US" dirty="0"/>
              <a:t>h</a:t>
            </a:r>
            <a:r>
              <a:rPr lang="en-AE" dirty="0"/>
              <a:t>e HR the Health and Safety and the maintenance team.</a:t>
            </a:r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6567D458-387B-1762-E114-BCFE52CE9E6E}"/>
              </a:ext>
            </a:extLst>
          </p:cNvPr>
          <p:cNvSpPr/>
          <p:nvPr/>
        </p:nvSpPr>
        <p:spPr>
          <a:xfrm>
            <a:off x="10610904" y="2469777"/>
            <a:ext cx="243713" cy="62179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>
              <a:highlight>
                <a:srgbClr val="FFFF00"/>
              </a:highlight>
            </a:endParaRPr>
          </a:p>
        </p:txBody>
      </p:sp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1AA2259-DE68-08F1-EC9B-94E467876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048" y="2780673"/>
            <a:ext cx="7772400" cy="377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239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332</Words>
  <Application>Microsoft Macintosh PowerPoint</Application>
  <PresentationFormat>Widescreen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Morena Martin</dc:creator>
  <cp:lastModifiedBy>Morena Martin</cp:lastModifiedBy>
  <cp:revision>1</cp:revision>
  <dcterms:created xsi:type="dcterms:W3CDTF">2026-06-30T18:27:14Z</dcterms:created>
  <dcterms:modified xsi:type="dcterms:W3CDTF">2026-06-30T19:16:32Z</dcterms:modified>
</cp:coreProperties>
</file>